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569" r:id="rId2"/>
    <p:sldId id="316" r:id="rId3"/>
    <p:sldId id="546" r:id="rId4"/>
    <p:sldId id="511" r:id="rId5"/>
    <p:sldId id="525" r:id="rId6"/>
    <p:sldId id="552" r:id="rId7"/>
    <p:sldId id="524" r:id="rId8"/>
    <p:sldId id="556" r:id="rId9"/>
    <p:sldId id="557" r:id="rId10"/>
    <p:sldId id="549" r:id="rId11"/>
    <p:sldId id="553" r:id="rId12"/>
    <p:sldId id="513" r:id="rId13"/>
    <p:sldId id="558" r:id="rId14"/>
    <p:sldId id="559" r:id="rId15"/>
    <p:sldId id="560" r:id="rId16"/>
    <p:sldId id="561" r:id="rId17"/>
    <p:sldId id="562" r:id="rId18"/>
    <p:sldId id="563" r:id="rId19"/>
    <p:sldId id="564" r:id="rId20"/>
    <p:sldId id="565" r:id="rId21"/>
    <p:sldId id="566" r:id="rId22"/>
    <p:sldId id="568" r:id="rId23"/>
    <p:sldId id="53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62" autoAdjust="0"/>
  </p:normalViewPr>
  <p:slideViewPr>
    <p:cSldViewPr>
      <p:cViewPr varScale="1">
        <p:scale>
          <a:sx n="107" d="100"/>
          <a:sy n="107" d="100"/>
        </p:scale>
        <p:origin x="-1734" y="-24"/>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6/18/2015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3787949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3352010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a:noFill/>
        </p:spPr>
        <p:txBody>
          <a:bodyPr/>
          <a:lstStyle/>
          <a:p>
            <a:fld id="{15613772-7232-4B8F-A805-C52668DE2507}" type="slidenum">
              <a:rPr lang="en-US" smtClean="0"/>
              <a:pPr/>
              <a:t>11</a:t>
            </a:fld>
            <a:endParaRPr lang="en-US" smtClean="0"/>
          </a:p>
        </p:txBody>
      </p:sp>
    </p:spTree>
    <p:extLst>
      <p:ext uri="{BB962C8B-B14F-4D97-AF65-F5344CB8AC3E}">
        <p14:creationId xmlns:p14="http://schemas.microsoft.com/office/powerpoint/2010/main" val="1212351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8</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3352010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6</a:t>
            </a:r>
          </a:p>
          <a:p>
            <a:pPr>
              <a:spcBef>
                <a:spcPct val="0"/>
              </a:spcBef>
            </a:pPr>
            <a:r>
              <a:rPr lang="en-US" dirty="0" smtClean="0"/>
              <a:t>Translation: 11</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8</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3352010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9</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9</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7</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7917575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16</a:t>
            </a:r>
          </a:p>
          <a:p>
            <a:pPr>
              <a:spcBef>
                <a:spcPct val="0"/>
              </a:spcBef>
            </a:pPr>
            <a:r>
              <a:rPr lang="en-US" dirty="0" smtClean="0"/>
              <a:t>Translation: 17</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13</a:t>
            </a:r>
          </a:p>
          <a:p>
            <a:pPr>
              <a:spcBef>
                <a:spcPct val="0"/>
              </a:spcBef>
            </a:pPr>
            <a:r>
              <a:rPr lang="en-US" dirty="0" smtClean="0"/>
              <a:t>Translation: 10</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9</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10</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578522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1946733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2758512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1180750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08F91D-0CA2-40A0-AC6B-94571DF9F796}" type="slidenum">
              <a:rPr lang="en-US" smtClean="0"/>
              <a:pPr/>
              <a:t>6</a:t>
            </a:fld>
            <a:endParaRPr lang="en-US"/>
          </a:p>
        </p:txBody>
      </p:sp>
    </p:spTree>
    <p:extLst>
      <p:ext uri="{BB962C8B-B14F-4D97-AF65-F5344CB8AC3E}">
        <p14:creationId xmlns:p14="http://schemas.microsoft.com/office/powerpoint/2010/main" val="3704588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13</a:t>
            </a:r>
          </a:p>
          <a:p>
            <a:pPr>
              <a:spcBef>
                <a:spcPct val="0"/>
              </a:spcBef>
            </a:pPr>
            <a:r>
              <a:rPr lang="en-US" dirty="0" smtClean="0"/>
              <a:t>Translation: 12</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2956025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3352010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10</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127494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6/18/2015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6/18/2015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6/18/2015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6/18/2015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r>
              <a:rPr lang="en-US" b="1" dirty="0">
                <a:solidFill>
                  <a:srgbClr val="FFFF00"/>
                </a:solidFill>
                <a:latin typeface="Times New Roman" pitchFamily="18" charset="0"/>
                <a:cs typeface="Times New Roman" pitchFamily="18" charset="0"/>
              </a:rPr>
              <a:t/>
            </a:r>
            <a:br>
              <a:rPr lang="en-US" b="1" dirty="0">
                <a:solidFill>
                  <a:srgbClr val="FFFF00"/>
                </a:solidFill>
                <a:latin typeface="Times New Roman" pitchFamily="18" charset="0"/>
                <a:cs typeface="Times New Roman" pitchFamily="18" charset="0"/>
              </a:rPr>
            </a:br>
            <a:r>
              <a:rPr lang="en-US" sz="3600" b="1" dirty="0">
                <a:solidFill>
                  <a:srgbClr val="FFFF00"/>
                </a:solidFill>
                <a:latin typeface="Times New Roman" pitchFamily="18" charset="0"/>
                <a:cs typeface="Times New Roman" pitchFamily="18" charset="0"/>
              </a:rPr>
              <a:t>Units </a:t>
            </a:r>
            <a:r>
              <a:rPr lang="en-US" sz="3600" b="1" dirty="0" smtClean="0">
                <a:solidFill>
                  <a:srgbClr val="FFFF00"/>
                </a:solidFill>
                <a:latin typeface="Times New Roman" pitchFamily="18" charset="0"/>
                <a:cs typeface="Times New Roman" pitchFamily="18" charset="0"/>
              </a:rPr>
              <a:t>3 part 3: </a:t>
            </a:r>
            <a:r>
              <a:rPr lang="en-US" sz="3600" b="1" dirty="0">
                <a:solidFill>
                  <a:srgbClr val="FFFF00"/>
                </a:solidFill>
                <a:latin typeface="Times New Roman" pitchFamily="18" charset="0"/>
                <a:cs typeface="Times New Roman" pitchFamily="18" charset="0"/>
              </a:rPr>
              <a:t/>
            </a:r>
            <a:br>
              <a:rPr lang="en-US" sz="3600" b="1" dirty="0">
                <a:solidFill>
                  <a:srgbClr val="FFFF00"/>
                </a:solidFill>
                <a:latin typeface="Times New Roman" pitchFamily="18" charset="0"/>
                <a:cs typeface="Times New Roman" pitchFamily="18" charset="0"/>
              </a:rPr>
            </a:br>
            <a:r>
              <a:rPr lang="en-US" sz="3600" b="1" dirty="0" smtClean="0">
                <a:solidFill>
                  <a:srgbClr val="FFFF00"/>
                </a:solidFill>
                <a:latin typeface="Times New Roman" pitchFamily="18" charset="0"/>
                <a:cs typeface="Times New Roman" pitchFamily="18" charset="0"/>
              </a:rPr>
              <a:t>Neuter Nouns</a:t>
            </a:r>
            <a:r>
              <a:rPr lang="en-US" sz="3600" b="1" dirty="0">
                <a:solidFill>
                  <a:srgbClr val="FFFF00"/>
                </a:solidFill>
                <a:latin typeface="Times New Roman" pitchFamily="18" charset="0"/>
                <a:cs typeface="Times New Roman" pitchFamily="18" charset="0"/>
              </a:rPr>
              <a:t/>
            </a:r>
            <a:br>
              <a:rPr lang="en-US" sz="3600" b="1" dirty="0">
                <a:solidFill>
                  <a:srgbClr val="FFFF00"/>
                </a:solidFill>
                <a:latin typeface="Times New Roman" pitchFamily="18" charset="0"/>
                <a:cs typeface="Times New Roman" pitchFamily="18" charset="0"/>
              </a:rPr>
            </a:br>
            <a:r>
              <a:rPr lang="en-US" sz="3600" dirty="0">
                <a:solidFill>
                  <a:srgbClr val="FFFF00"/>
                </a:solidFill>
                <a:latin typeface="Times New Roman" pitchFamily="18" charset="0"/>
                <a:cs typeface="Times New Roman" pitchFamily="18" charset="0"/>
              </a:rPr>
              <a:t>Classical Reading</a:t>
            </a:r>
            <a:endParaRPr lang="en-US" sz="36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2015 </a:t>
            </a:r>
            <a:r>
              <a:rPr lang="en-US" dirty="0" smtClean="0">
                <a:solidFill>
                  <a:schemeClr val="bg1"/>
                </a:solidFill>
                <a:latin typeface="Times New Roman" pitchFamily="18" charset="0"/>
                <a:cs typeface="Times New Roman" pitchFamily="18" charset="0"/>
              </a:rPr>
              <a:t>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980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When Euripides died in 406 BC, he left behind several scripts of plays that were never performed during his lifetime. </a:t>
            </a:r>
          </a:p>
          <a:p>
            <a:pPr>
              <a:defRPr/>
            </a:pPr>
            <a:r>
              <a:rPr lang="en-US" sz="2400" dirty="0" smtClean="0">
                <a:solidFill>
                  <a:schemeClr val="bg1"/>
                </a:solidFill>
                <a:latin typeface="Times New Roman" pitchFamily="18" charset="0"/>
                <a:cs typeface="Times New Roman" pitchFamily="18" charset="0"/>
              </a:rPr>
              <a:t>One of these is </a:t>
            </a:r>
            <a:r>
              <a:rPr lang="en-US" sz="2400" i="1" dirty="0" smtClean="0">
                <a:solidFill>
                  <a:schemeClr val="bg1"/>
                </a:solidFill>
                <a:latin typeface="Times New Roman" pitchFamily="18" charset="0"/>
                <a:cs typeface="Times New Roman" pitchFamily="18" charset="0"/>
              </a:rPr>
              <a:t>Iphigenia at Aulis</a:t>
            </a:r>
            <a:r>
              <a:rPr lang="en-US" sz="2400" dirty="0" smtClean="0">
                <a:solidFill>
                  <a:schemeClr val="bg1"/>
                </a:solidFill>
                <a:latin typeface="Times New Roman" pitchFamily="18" charset="0"/>
                <a:cs typeface="Times New Roman" pitchFamily="18" charset="0"/>
              </a:rPr>
              <a:t>. It is set at Aulis, where the collected forces of Greece are ready to sail to Troy to start the Trojan War. </a:t>
            </a:r>
          </a:p>
          <a:p>
            <a:pPr>
              <a:defRPr/>
            </a:pPr>
            <a:r>
              <a:rPr lang="en-US" sz="2400" dirty="0" smtClean="0">
                <a:solidFill>
                  <a:schemeClr val="bg1"/>
                </a:solidFill>
                <a:latin typeface="Times New Roman" pitchFamily="18" charset="0"/>
                <a:cs typeface="Times New Roman" pitchFamily="18" charset="0"/>
              </a:rPr>
              <a:t>Agamemnon, the leader of the Greeks in the Trojan War, is called upon to sacrifice his oldest daughter to the goddess Artemis so the Greek forces can sail to Troy. </a:t>
            </a:r>
          </a:p>
          <a:p>
            <a:pPr>
              <a:defRPr/>
            </a:pPr>
            <a:r>
              <a:rPr lang="en-US" sz="2400" dirty="0" smtClean="0">
                <a:solidFill>
                  <a:schemeClr val="bg1"/>
                </a:solidFill>
                <a:latin typeface="Times New Roman" pitchFamily="18" charset="0"/>
                <a:cs typeface="Times New Roman" pitchFamily="18" charset="0"/>
              </a:rPr>
              <a:t>The play chronicles the controversy that ensues over whether Agamemnon’s daughter, Iphigenia, should be sacrificed. </a:t>
            </a: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8578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647700" y="533400"/>
            <a:ext cx="7710488" cy="4789488"/>
          </a:xfrm>
          <a:prstGeom prst="rect">
            <a:avLst/>
          </a:prstGeom>
          <a:noFill/>
          <a:ln w="9525">
            <a:noFill/>
            <a:miter lim="800000"/>
            <a:headEnd/>
            <a:tailEnd/>
          </a:ln>
        </p:spPr>
        <p:txBody>
          <a:bodyPr wrap="none">
            <a:spAutoFit/>
          </a:bodyPr>
          <a:lstStyle/>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err="1">
                <a:solidFill>
                  <a:schemeClr val="bg1"/>
                </a:solidFill>
                <a:latin typeface="Times New Roman" pitchFamily="18" charset="0"/>
                <a:cs typeface="Times New Roman" pitchFamily="18" charset="0"/>
              </a:rPr>
              <a:t>Pelops</a:t>
            </a:r>
            <a:r>
              <a:rPr lang="en-US" sz="2800" b="1" dirty="0">
                <a:solidFill>
                  <a:schemeClr val="bg1"/>
                </a:solidFill>
                <a:latin typeface="Times New Roman" pitchFamily="18" charset="0"/>
                <a:cs typeface="Times New Roman" pitchFamily="18" charset="0"/>
              </a:rPr>
              <a:t> + </a:t>
            </a:r>
            <a:r>
              <a:rPr lang="en-US" sz="2800" b="1" dirty="0" err="1">
                <a:solidFill>
                  <a:schemeClr val="bg1"/>
                </a:solidFill>
                <a:latin typeface="Times New Roman" pitchFamily="18" charset="0"/>
                <a:cs typeface="Times New Roman" pitchFamily="18" charset="0"/>
              </a:rPr>
              <a:t>Hippodamia</a:t>
            </a:r>
            <a:endParaRPr lang="en-US" sz="2800" b="1" dirty="0">
              <a:solidFill>
                <a:schemeClr val="bg1"/>
              </a:solidFill>
              <a:latin typeface="Times New Roman" pitchFamily="18" charset="0"/>
              <a:cs typeface="Times New Roman" pitchFamily="18" charset="0"/>
            </a:endParaRP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err="1">
                <a:solidFill>
                  <a:schemeClr val="bg1"/>
                </a:solidFill>
                <a:latin typeface="Times New Roman" pitchFamily="18" charset="0"/>
                <a:cs typeface="Times New Roman" pitchFamily="18" charset="0"/>
              </a:rPr>
              <a:t>Atreus</a:t>
            </a:r>
            <a:r>
              <a:rPr lang="en-US" sz="2800" b="1" dirty="0">
                <a:solidFill>
                  <a:schemeClr val="bg1"/>
                </a:solidFill>
                <a:latin typeface="Times New Roman" pitchFamily="18" charset="0"/>
                <a:cs typeface="Times New Roman" pitchFamily="18" charset="0"/>
              </a:rPr>
              <a:t> 	Thyestes</a:t>
            </a: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rgbClr val="FFFF00"/>
                </a:solidFill>
                <a:latin typeface="Times New Roman" pitchFamily="18" charset="0"/>
                <a:cs typeface="Times New Roman" pitchFamily="18" charset="0"/>
              </a:rPr>
              <a:t>Agamemnon</a:t>
            </a:r>
            <a:r>
              <a:rPr lang="en-US" sz="2800" b="1" dirty="0">
                <a:solidFill>
                  <a:schemeClr val="bg1"/>
                </a:solidFill>
                <a:latin typeface="Times New Roman" pitchFamily="18" charset="0"/>
                <a:cs typeface="Times New Roman" pitchFamily="18" charset="0"/>
              </a:rPr>
              <a:t> 	Menelaus			</a:t>
            </a:r>
            <a:r>
              <a:rPr lang="en-US" sz="2800" b="1" dirty="0" err="1">
                <a:solidFill>
                  <a:schemeClr val="bg1"/>
                </a:solidFill>
                <a:latin typeface="Times New Roman" pitchFamily="18" charset="0"/>
                <a:cs typeface="Times New Roman" pitchFamily="18" charset="0"/>
              </a:rPr>
              <a:t>Pelopia</a:t>
            </a:r>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chemeClr val="bg1"/>
                </a:solidFill>
                <a:latin typeface="Times New Roman" pitchFamily="18" charset="0"/>
                <a:cs typeface="Times New Roman" pitchFamily="18" charset="0"/>
              </a:rPr>
              <a:t>+ </a:t>
            </a:r>
            <a:r>
              <a:rPr lang="en-US" b="1" dirty="0">
                <a:solidFill>
                  <a:schemeClr val="bg1"/>
                </a:solidFill>
                <a:latin typeface="Times New Roman" pitchFamily="18" charset="0"/>
                <a:cs typeface="Times New Roman" pitchFamily="18" charset="0"/>
              </a:rPr>
              <a:t>Clytemnestra</a:t>
            </a:r>
            <a:r>
              <a:rPr lang="en-US" sz="2800" b="1" dirty="0">
                <a:solidFill>
                  <a:schemeClr val="bg1"/>
                </a:solidFill>
                <a:latin typeface="Times New Roman" pitchFamily="18" charset="0"/>
                <a:cs typeface="Times New Roman" pitchFamily="18" charset="0"/>
              </a:rPr>
              <a:t>	+ </a:t>
            </a:r>
            <a:r>
              <a:rPr lang="en-US" b="1" dirty="0">
                <a:solidFill>
                  <a:schemeClr val="bg1"/>
                </a:solidFill>
                <a:latin typeface="Times New Roman" pitchFamily="18" charset="0"/>
                <a:cs typeface="Times New Roman" pitchFamily="18" charset="0"/>
              </a:rPr>
              <a:t>Helen</a:t>
            </a:r>
            <a:r>
              <a:rPr lang="en-US" sz="2800" b="1" dirty="0">
                <a:solidFill>
                  <a:schemeClr val="bg1"/>
                </a:solidFill>
                <a:latin typeface="Times New Roman" pitchFamily="18" charset="0"/>
                <a:cs typeface="Times New Roman" pitchFamily="18" charset="0"/>
              </a:rPr>
              <a:t>			</a:t>
            </a:r>
          </a:p>
          <a:p>
            <a:pPr algn="ctr" eaLnBrk="0" hangingPunct="0"/>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Aegisthus</a:t>
            </a:r>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rgbClr val="FFFF00"/>
                </a:solidFill>
                <a:latin typeface="Times New Roman" pitchFamily="18" charset="0"/>
                <a:cs typeface="Times New Roman" pitchFamily="18" charset="0"/>
              </a:rPr>
              <a:t>Iphigenia</a:t>
            </a:r>
            <a:r>
              <a:rPr lang="en-US" sz="2800" b="1" dirty="0">
                <a:solidFill>
                  <a:schemeClr val="bg1"/>
                </a:solidFill>
                <a:latin typeface="Times New Roman" pitchFamily="18" charset="0"/>
                <a:cs typeface="Times New Roman" pitchFamily="18" charset="0"/>
              </a:rPr>
              <a:t>, Electra, Orestes			</a:t>
            </a: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chemeClr val="bg1"/>
                </a:solidFill>
                <a:latin typeface="Times New Roman" pitchFamily="18" charset="0"/>
                <a:cs typeface="Times New Roman" pitchFamily="18" charset="0"/>
              </a:rPr>
              <a:t>			Hermione</a:t>
            </a:r>
          </a:p>
        </p:txBody>
      </p:sp>
      <p:sp>
        <p:nvSpPr>
          <p:cNvPr id="3075" name="Line 3"/>
          <p:cNvSpPr>
            <a:spLocks noChangeShapeType="1"/>
          </p:cNvSpPr>
          <p:nvPr/>
        </p:nvSpPr>
        <p:spPr bwMode="auto">
          <a:xfrm flipH="1">
            <a:off x="3733800" y="1447800"/>
            <a:ext cx="304800" cy="533400"/>
          </a:xfrm>
          <a:prstGeom prst="line">
            <a:avLst/>
          </a:prstGeom>
          <a:noFill/>
          <a:ln w="9525">
            <a:solidFill>
              <a:schemeClr val="bg1"/>
            </a:solidFill>
            <a:round/>
            <a:headEnd/>
            <a:tailEnd/>
          </a:ln>
        </p:spPr>
        <p:txBody>
          <a:bodyPr/>
          <a:lstStyle/>
          <a:p>
            <a:endParaRPr lang="en-US"/>
          </a:p>
        </p:txBody>
      </p:sp>
      <p:sp>
        <p:nvSpPr>
          <p:cNvPr id="3076" name="Line 4"/>
          <p:cNvSpPr>
            <a:spLocks noChangeShapeType="1"/>
          </p:cNvSpPr>
          <p:nvPr/>
        </p:nvSpPr>
        <p:spPr bwMode="auto">
          <a:xfrm>
            <a:off x="6248400" y="2362200"/>
            <a:ext cx="838200" cy="533400"/>
          </a:xfrm>
          <a:prstGeom prst="line">
            <a:avLst/>
          </a:prstGeom>
          <a:noFill/>
          <a:ln w="9525">
            <a:solidFill>
              <a:schemeClr val="bg1"/>
            </a:solidFill>
            <a:round/>
            <a:headEnd/>
            <a:tailEnd/>
          </a:ln>
        </p:spPr>
        <p:txBody>
          <a:bodyPr/>
          <a:lstStyle/>
          <a:p>
            <a:endParaRPr lang="en-US"/>
          </a:p>
        </p:txBody>
      </p:sp>
      <p:sp>
        <p:nvSpPr>
          <p:cNvPr id="3077" name="Line 5"/>
          <p:cNvSpPr>
            <a:spLocks noChangeShapeType="1"/>
          </p:cNvSpPr>
          <p:nvPr/>
        </p:nvSpPr>
        <p:spPr bwMode="auto">
          <a:xfrm flipH="1">
            <a:off x="3124200" y="2286000"/>
            <a:ext cx="304800" cy="533400"/>
          </a:xfrm>
          <a:prstGeom prst="line">
            <a:avLst/>
          </a:prstGeom>
          <a:noFill/>
          <a:ln w="9525">
            <a:solidFill>
              <a:schemeClr val="bg1"/>
            </a:solidFill>
            <a:round/>
            <a:headEnd/>
            <a:tailEnd/>
          </a:ln>
        </p:spPr>
        <p:txBody>
          <a:bodyPr/>
          <a:lstStyle/>
          <a:p>
            <a:endParaRPr lang="en-US"/>
          </a:p>
        </p:txBody>
      </p:sp>
      <p:sp>
        <p:nvSpPr>
          <p:cNvPr id="3078" name="Line 6"/>
          <p:cNvSpPr>
            <a:spLocks noChangeShapeType="1"/>
          </p:cNvSpPr>
          <p:nvPr/>
        </p:nvSpPr>
        <p:spPr bwMode="auto">
          <a:xfrm flipH="1">
            <a:off x="6781800" y="3124200"/>
            <a:ext cx="304800" cy="533400"/>
          </a:xfrm>
          <a:prstGeom prst="line">
            <a:avLst/>
          </a:prstGeom>
          <a:noFill/>
          <a:ln w="9525">
            <a:solidFill>
              <a:schemeClr val="bg1"/>
            </a:solidFill>
            <a:round/>
            <a:headEnd/>
            <a:tailEnd/>
          </a:ln>
        </p:spPr>
        <p:txBody>
          <a:bodyPr/>
          <a:lstStyle/>
          <a:p>
            <a:endParaRPr lang="en-US"/>
          </a:p>
        </p:txBody>
      </p:sp>
      <p:sp>
        <p:nvSpPr>
          <p:cNvPr id="3079" name="Line 7"/>
          <p:cNvSpPr>
            <a:spLocks noChangeShapeType="1"/>
          </p:cNvSpPr>
          <p:nvPr/>
        </p:nvSpPr>
        <p:spPr bwMode="auto">
          <a:xfrm>
            <a:off x="3429000" y="2286000"/>
            <a:ext cx="457200" cy="533400"/>
          </a:xfrm>
          <a:prstGeom prst="line">
            <a:avLst/>
          </a:prstGeom>
          <a:noFill/>
          <a:ln w="9525">
            <a:solidFill>
              <a:schemeClr val="bg1"/>
            </a:solidFill>
            <a:round/>
            <a:headEnd/>
            <a:tailEnd/>
          </a:ln>
        </p:spPr>
        <p:txBody>
          <a:bodyPr/>
          <a:lstStyle/>
          <a:p>
            <a:endParaRPr lang="en-US"/>
          </a:p>
        </p:txBody>
      </p:sp>
      <p:sp>
        <p:nvSpPr>
          <p:cNvPr id="3080" name="Line 8"/>
          <p:cNvSpPr>
            <a:spLocks noChangeShapeType="1"/>
          </p:cNvSpPr>
          <p:nvPr/>
        </p:nvSpPr>
        <p:spPr bwMode="auto">
          <a:xfrm flipH="1">
            <a:off x="1524000" y="3581400"/>
            <a:ext cx="1219200" cy="533400"/>
          </a:xfrm>
          <a:prstGeom prst="line">
            <a:avLst/>
          </a:prstGeom>
          <a:noFill/>
          <a:ln w="9525">
            <a:solidFill>
              <a:schemeClr val="bg1"/>
            </a:solidFill>
            <a:round/>
            <a:headEnd/>
            <a:tailEnd/>
          </a:ln>
        </p:spPr>
        <p:txBody>
          <a:bodyPr/>
          <a:lstStyle/>
          <a:p>
            <a:endParaRPr lang="en-US"/>
          </a:p>
        </p:txBody>
      </p:sp>
      <p:sp>
        <p:nvSpPr>
          <p:cNvPr id="3081" name="Line 9"/>
          <p:cNvSpPr>
            <a:spLocks noChangeShapeType="1"/>
          </p:cNvSpPr>
          <p:nvPr/>
        </p:nvSpPr>
        <p:spPr bwMode="auto">
          <a:xfrm>
            <a:off x="2743200" y="3581400"/>
            <a:ext cx="457200" cy="533400"/>
          </a:xfrm>
          <a:prstGeom prst="line">
            <a:avLst/>
          </a:prstGeom>
          <a:noFill/>
          <a:ln w="9525">
            <a:solidFill>
              <a:schemeClr val="bg1"/>
            </a:solidFill>
            <a:round/>
            <a:headEnd/>
            <a:tailEnd/>
          </a:ln>
        </p:spPr>
        <p:txBody>
          <a:bodyPr/>
          <a:lstStyle/>
          <a:p>
            <a:endParaRPr lang="en-US"/>
          </a:p>
        </p:txBody>
      </p:sp>
      <p:sp>
        <p:nvSpPr>
          <p:cNvPr id="3082" name="Line 10"/>
          <p:cNvSpPr>
            <a:spLocks noChangeShapeType="1"/>
          </p:cNvSpPr>
          <p:nvPr/>
        </p:nvSpPr>
        <p:spPr bwMode="auto">
          <a:xfrm>
            <a:off x="2743200" y="3581400"/>
            <a:ext cx="1447800" cy="533400"/>
          </a:xfrm>
          <a:prstGeom prst="line">
            <a:avLst/>
          </a:prstGeom>
          <a:noFill/>
          <a:ln w="9525">
            <a:solidFill>
              <a:schemeClr val="bg1"/>
            </a:solidFill>
            <a:round/>
            <a:headEnd/>
            <a:tailEnd/>
          </a:ln>
        </p:spPr>
        <p:txBody>
          <a:bodyPr/>
          <a:lstStyle/>
          <a:p>
            <a:endParaRPr lang="en-US"/>
          </a:p>
        </p:txBody>
      </p:sp>
      <p:sp>
        <p:nvSpPr>
          <p:cNvPr id="3083" name="Line 11"/>
          <p:cNvSpPr>
            <a:spLocks noChangeShapeType="1"/>
          </p:cNvSpPr>
          <p:nvPr/>
        </p:nvSpPr>
        <p:spPr bwMode="auto">
          <a:xfrm>
            <a:off x="6248400" y="2362200"/>
            <a:ext cx="533400" cy="1295400"/>
          </a:xfrm>
          <a:prstGeom prst="line">
            <a:avLst/>
          </a:prstGeom>
          <a:noFill/>
          <a:ln w="9525">
            <a:solidFill>
              <a:schemeClr val="bg1"/>
            </a:solidFill>
            <a:round/>
            <a:headEnd/>
            <a:tailEnd/>
          </a:ln>
        </p:spPr>
        <p:txBody>
          <a:bodyPr/>
          <a:lstStyle/>
          <a:p>
            <a:endParaRPr lang="en-US"/>
          </a:p>
        </p:txBody>
      </p:sp>
      <p:sp>
        <p:nvSpPr>
          <p:cNvPr id="3084" name="Line 12"/>
          <p:cNvSpPr>
            <a:spLocks noChangeShapeType="1"/>
          </p:cNvSpPr>
          <p:nvPr/>
        </p:nvSpPr>
        <p:spPr bwMode="auto">
          <a:xfrm>
            <a:off x="5029200" y="3581400"/>
            <a:ext cx="1066800" cy="1371600"/>
          </a:xfrm>
          <a:prstGeom prst="line">
            <a:avLst/>
          </a:prstGeom>
          <a:noFill/>
          <a:ln w="9525">
            <a:solidFill>
              <a:schemeClr val="bg1"/>
            </a:solidFill>
            <a:round/>
            <a:headEnd/>
            <a:tailEnd/>
          </a:ln>
        </p:spPr>
        <p:txBody>
          <a:bodyPr/>
          <a:lstStyle/>
          <a:p>
            <a:endParaRPr lang="en-US"/>
          </a:p>
        </p:txBody>
      </p:sp>
      <p:sp>
        <p:nvSpPr>
          <p:cNvPr id="3085" name="Line 13"/>
          <p:cNvSpPr>
            <a:spLocks noChangeShapeType="1"/>
          </p:cNvSpPr>
          <p:nvPr/>
        </p:nvSpPr>
        <p:spPr bwMode="auto">
          <a:xfrm>
            <a:off x="4038600" y="1447800"/>
            <a:ext cx="762000" cy="457200"/>
          </a:xfrm>
          <a:prstGeom prst="line">
            <a:avLst/>
          </a:prstGeom>
          <a:noFill/>
          <a:ln w="9525">
            <a:solidFill>
              <a:schemeClr val="bg1"/>
            </a:solidFill>
            <a:round/>
            <a:headEnd/>
            <a:tailEnd/>
          </a:ln>
        </p:spPr>
        <p:txBody>
          <a:bodyPr/>
          <a:lstStyle/>
          <a:p>
            <a:endParaRPr lang="en-US"/>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When the controversy reaches a crisis, Iphigenia herself says: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.δίδωμι </a:t>
            </a:r>
            <a:r>
              <a:rPr lang="el-GR" sz="2400" dirty="0">
                <a:solidFill>
                  <a:schemeClr val="bg1"/>
                </a:solidFill>
                <a:latin typeface="Palatino Linotype" pitchFamily="18" charset="0"/>
                <a:cs typeface="Times New Roman" pitchFamily="18" charset="0"/>
              </a:rPr>
              <a:t>σῶμα τοὐμὸν Ἑλλάδι. </a:t>
            </a: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a:solidFill>
                  <a:schemeClr val="bg1"/>
                </a:solidFill>
                <a:latin typeface="Times New Roman" pitchFamily="18" charset="0"/>
                <a:cs typeface="Times New Roman" pitchFamily="18" charset="0"/>
              </a:rPr>
              <a:t>Iphigenia at Aulis </a:t>
            </a:r>
            <a:r>
              <a:rPr lang="en-US" sz="2000" dirty="0">
                <a:solidFill>
                  <a:schemeClr val="bg1"/>
                </a:solidFill>
                <a:latin typeface="Times New Roman" pitchFamily="18" charset="0"/>
                <a:cs typeface="Times New Roman" pitchFamily="18" charset="0"/>
              </a:rPr>
              <a:t>1397 </a:t>
            </a:r>
          </a:p>
        </p:txBody>
      </p:sp>
      <p:sp>
        <p:nvSpPr>
          <p:cNvPr id="4" name="TextBox 3"/>
          <p:cNvSpPr txBox="1"/>
          <p:nvPr/>
        </p:nvSpPr>
        <p:spPr>
          <a:xfrm>
            <a:off x="0" y="6468421"/>
            <a:ext cx="2749471" cy="400110"/>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Ἑ</a:t>
            </a:r>
            <a:r>
              <a:rPr lang="el-GR" sz="2000" dirty="0" smtClean="0">
                <a:solidFill>
                  <a:srgbClr val="FFFF00"/>
                </a:solidFill>
                <a:latin typeface="Palatino Linotype" pitchFamily="18" charset="0"/>
                <a:cs typeface="Times New Roman" pitchFamily="18" charset="0"/>
              </a:rPr>
              <a:t>λλάς</a:t>
            </a:r>
            <a:r>
              <a:rPr lang="el-GR" sz="2000" dirty="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άδος ἡ </a:t>
            </a:r>
            <a:r>
              <a:rPr lang="en-US" sz="2000" dirty="0" smtClean="0">
                <a:solidFill>
                  <a:schemeClr val="bg1"/>
                </a:solidFill>
                <a:latin typeface="Times New Roman" pitchFamily="18" charset="0"/>
                <a:cs typeface="Times New Roman" pitchFamily="18" charset="0"/>
              </a:rPr>
              <a:t>Greece</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6466664" y="6457890"/>
            <a:ext cx="2677336"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τοὐμὸν </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τὸ ἐμὸν </a:t>
            </a:r>
            <a:r>
              <a:rPr lang="en-US" sz="2000" dirty="0" smtClean="0">
                <a:solidFill>
                  <a:schemeClr val="bg1"/>
                </a:solidFill>
                <a:latin typeface="Times New Roman" pitchFamily="18" charset="0"/>
                <a:cs typeface="Times New Roman" pitchFamily="18" charset="0"/>
              </a:rPr>
              <a:t>my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2607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lnSpcReduction="10000"/>
          </a:bodyPr>
          <a:lstStyle/>
          <a:p>
            <a:pPr>
              <a:defRPr/>
            </a:pPr>
            <a:r>
              <a:rPr lang="en-US" sz="2400" dirty="0" smtClean="0">
                <a:solidFill>
                  <a:schemeClr val="bg1"/>
                </a:solidFill>
                <a:latin typeface="Times New Roman" pitchFamily="18" charset="0"/>
                <a:cs typeface="Times New Roman" pitchFamily="18" charset="0"/>
              </a:rPr>
              <a:t>When Euripides died in 406 BC, he left behind several scripts of plays that were never performed during his lifetime. </a:t>
            </a:r>
          </a:p>
          <a:p>
            <a:pPr>
              <a:defRPr/>
            </a:pPr>
            <a:r>
              <a:rPr lang="en-US" sz="2400" dirty="0" smtClean="0">
                <a:solidFill>
                  <a:schemeClr val="bg1"/>
                </a:solidFill>
                <a:latin typeface="Times New Roman" pitchFamily="18" charset="0"/>
                <a:cs typeface="Times New Roman" pitchFamily="18" charset="0"/>
              </a:rPr>
              <a:t>Another of these is </a:t>
            </a:r>
            <a:r>
              <a:rPr lang="en-US" sz="2400" i="1" dirty="0" err="1" smtClean="0">
                <a:solidFill>
                  <a:schemeClr val="bg1"/>
                </a:solidFill>
                <a:latin typeface="Times New Roman" pitchFamily="18" charset="0"/>
                <a:cs typeface="Times New Roman" pitchFamily="18" charset="0"/>
              </a:rPr>
              <a:t>Bacchae</a:t>
            </a:r>
            <a:r>
              <a:rPr lang="en-US" sz="2400" dirty="0" smtClean="0">
                <a:solidFill>
                  <a:schemeClr val="bg1"/>
                </a:solidFill>
                <a:latin typeface="Times New Roman" pitchFamily="18" charset="0"/>
                <a:cs typeface="Times New Roman" pitchFamily="18" charset="0"/>
              </a:rPr>
              <a:t>. It is set in the distant past in the city of Thebes, at a time when the young god Dionysus is spreading his worship. </a:t>
            </a:r>
          </a:p>
          <a:p>
            <a:pPr>
              <a:defRPr/>
            </a:pPr>
            <a:r>
              <a:rPr lang="en-US" sz="2400" dirty="0">
                <a:solidFill>
                  <a:schemeClr val="bg1"/>
                </a:solidFill>
                <a:latin typeface="Times New Roman" pitchFamily="18" charset="0"/>
                <a:cs typeface="Times New Roman" pitchFamily="18" charset="0"/>
              </a:rPr>
              <a:t>Dionysus arrives </a:t>
            </a:r>
            <a:r>
              <a:rPr lang="en-US" sz="2400" dirty="0" smtClean="0">
                <a:solidFill>
                  <a:schemeClr val="bg1"/>
                </a:solidFill>
                <a:latin typeface="Times New Roman" pitchFamily="18" charset="0"/>
                <a:cs typeface="Times New Roman" pitchFamily="18" charset="0"/>
              </a:rPr>
              <a:t>at Thebes and the king of the city, </a:t>
            </a:r>
            <a:r>
              <a:rPr lang="en-US" sz="2400" dirty="0" err="1" smtClean="0">
                <a:solidFill>
                  <a:schemeClr val="bg1"/>
                </a:solidFill>
                <a:latin typeface="Times New Roman" pitchFamily="18" charset="0"/>
                <a:cs typeface="Times New Roman" pitchFamily="18" charset="0"/>
              </a:rPr>
              <a:t>Pentheus</a:t>
            </a:r>
            <a:r>
              <a:rPr lang="en-US" sz="2400" dirty="0" smtClean="0">
                <a:solidFill>
                  <a:schemeClr val="bg1"/>
                </a:solidFill>
                <a:latin typeface="Times New Roman" pitchFamily="18" charset="0"/>
                <a:cs typeface="Times New Roman" pitchFamily="18" charset="0"/>
              </a:rPr>
              <a:t>, denies the god. Dionysus in turn drives the women of the city into a frenzy (the </a:t>
            </a:r>
            <a:r>
              <a:rPr lang="el-GR" sz="2400" dirty="0" smtClean="0">
                <a:solidFill>
                  <a:schemeClr val="bg1"/>
                </a:solidFill>
                <a:latin typeface="Palatino Linotype" pitchFamily="18" charset="0"/>
                <a:cs typeface="Times New Roman" pitchFamily="18" charset="0"/>
              </a:rPr>
              <a:t>βάκχαι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of the title). </a:t>
            </a:r>
          </a:p>
          <a:p>
            <a:pPr>
              <a:defRPr/>
            </a:pPr>
            <a:r>
              <a:rPr lang="en-US" sz="2400" dirty="0" smtClean="0">
                <a:solidFill>
                  <a:schemeClr val="bg1"/>
                </a:solidFill>
                <a:latin typeface="Times New Roman" pitchFamily="18" charset="0"/>
                <a:cs typeface="Times New Roman" pitchFamily="18" charset="0"/>
              </a:rPr>
              <a:t>Dionysus manipulates </a:t>
            </a:r>
            <a:r>
              <a:rPr lang="en-US" sz="2400" dirty="0" err="1" smtClean="0">
                <a:solidFill>
                  <a:schemeClr val="bg1"/>
                </a:solidFill>
                <a:latin typeface="Times New Roman" pitchFamily="18" charset="0"/>
                <a:cs typeface="Times New Roman" pitchFamily="18" charset="0"/>
              </a:rPr>
              <a:t>Pentheus</a:t>
            </a:r>
            <a:r>
              <a:rPr lang="en-US" sz="2400" dirty="0" smtClean="0">
                <a:solidFill>
                  <a:schemeClr val="bg1"/>
                </a:solidFill>
                <a:latin typeface="Times New Roman" pitchFamily="18" charset="0"/>
                <a:cs typeface="Times New Roman" pitchFamily="18" charset="0"/>
              </a:rPr>
              <a:t> into dressing as a </a:t>
            </a:r>
            <a:r>
              <a:rPr lang="en-US" sz="2400" dirty="0" smtClean="0">
                <a:solidFill>
                  <a:schemeClr val="bg1"/>
                </a:solidFill>
                <a:latin typeface="Times New Roman" pitchFamily="18" charset="0"/>
                <a:cs typeface="Times New Roman" pitchFamily="18" charset="0"/>
              </a:rPr>
              <a:t>woman </a:t>
            </a:r>
            <a:r>
              <a:rPr lang="en-US" sz="2400" dirty="0" smtClean="0">
                <a:solidFill>
                  <a:schemeClr val="bg1"/>
                </a:solidFill>
                <a:latin typeface="Times New Roman" pitchFamily="18" charset="0"/>
                <a:cs typeface="Times New Roman" pitchFamily="18" charset="0"/>
              </a:rPr>
              <a:t>and going to watch the activities of the </a:t>
            </a:r>
            <a:r>
              <a:rPr lang="el-GR" sz="2400" dirty="0" smtClean="0">
                <a:solidFill>
                  <a:schemeClr val="bg1"/>
                </a:solidFill>
                <a:latin typeface="Palatino Linotype" pitchFamily="18" charset="0"/>
                <a:cs typeface="Times New Roman" pitchFamily="18" charset="0"/>
              </a:rPr>
              <a:t>βάκχαι</a:t>
            </a:r>
            <a:r>
              <a:rPr lang="en-US"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In the ensuing madness, </a:t>
            </a:r>
            <a:r>
              <a:rPr lang="en-US" sz="2400" dirty="0" err="1" smtClean="0">
                <a:solidFill>
                  <a:schemeClr val="bg1"/>
                </a:solidFill>
                <a:latin typeface="Times New Roman" pitchFamily="18" charset="0"/>
                <a:cs typeface="Times New Roman" pitchFamily="18" charset="0"/>
              </a:rPr>
              <a:t>Pentheus</a:t>
            </a:r>
            <a:r>
              <a:rPr lang="en-US" sz="2400" dirty="0" smtClean="0">
                <a:solidFill>
                  <a:schemeClr val="bg1"/>
                </a:solidFill>
                <a:latin typeface="Times New Roman" pitchFamily="18" charset="0"/>
                <a:cs typeface="Times New Roman" pitchFamily="18" charset="0"/>
              </a:rPr>
              <a:t>’ own mother, Agave, tears her son to pieces and carries his head back to the city as a trophy, although she thinks that she is carrying the head of lion. </a:t>
            </a: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16791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Agave gradually learns the truth from her father, Cadmus. After she comes to recognize her son’s head, she asks: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τὸ φίλτατον δὲ σῶμα ποῦ παιδός, πάτερ; </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err="1" smtClean="0">
                <a:solidFill>
                  <a:schemeClr val="bg1"/>
                </a:solidFill>
                <a:latin typeface="Times New Roman" pitchFamily="18" charset="0"/>
                <a:cs typeface="Times New Roman" pitchFamily="18" charset="0"/>
              </a:rPr>
              <a:t>Bacchae</a:t>
            </a:r>
            <a:r>
              <a:rPr lang="en-US" sz="2000" i="1"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1298 </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468421"/>
            <a:ext cx="939681" cy="400110"/>
          </a:xfrm>
          <a:prstGeom prst="rect">
            <a:avLst/>
          </a:prstGeom>
          <a:noFill/>
        </p:spPr>
        <p:txBody>
          <a:bodyPr wrap="none" rtlCol="0">
            <a:spAutoFit/>
          </a:bodyPr>
          <a:lstStyle/>
          <a:p>
            <a:pPr>
              <a:defRPr/>
            </a:pPr>
            <a:r>
              <a:rPr lang="el-GR" sz="2000" dirty="0">
                <a:solidFill>
                  <a:srgbClr val="FFFF00"/>
                </a:solidFill>
                <a:latin typeface="Palatino Linotype" panose="02040502050505030304" pitchFamily="18" charset="0"/>
                <a:cs typeface="Times New Roman" pitchFamily="18" charset="0"/>
              </a:rPr>
              <a:t>δέ</a:t>
            </a:r>
            <a:r>
              <a:rPr lang="en-US" sz="2000" dirty="0">
                <a:solidFill>
                  <a:srgbClr val="FFFF00"/>
                </a:solidFill>
                <a:latin typeface="Palatino Linotype" panose="02040502050505030304" pitchFamily="18" charset="0"/>
                <a:cs typeface="Times New Roman" pitchFamily="18" charset="0"/>
              </a:rPr>
              <a:t> </a:t>
            </a:r>
            <a:r>
              <a:rPr lang="en-US" sz="2000" dirty="0">
                <a:solidFill>
                  <a:schemeClr val="bg1"/>
                </a:solidFill>
                <a:latin typeface="Times New Roman" pitchFamily="18" charset="0"/>
                <a:cs typeface="Times New Roman" pitchFamily="18" charset="0"/>
              </a:rPr>
              <a:t>and </a:t>
            </a:r>
            <a:endParaRPr lang="el-GR" sz="2000" dirty="0">
              <a:solidFill>
                <a:schemeClr val="bg1"/>
              </a:solidFill>
              <a:latin typeface="Times New Roman" pitchFamily="18" charset="0"/>
              <a:cs typeface="Times New Roman" pitchFamily="18" charset="0"/>
            </a:endParaRPr>
          </a:p>
        </p:txBody>
      </p:sp>
      <p:sp>
        <p:nvSpPr>
          <p:cNvPr id="7" name="TextBox 6"/>
          <p:cNvSpPr txBox="1"/>
          <p:nvPr/>
        </p:nvSpPr>
        <p:spPr>
          <a:xfrm>
            <a:off x="3767031" y="5822284"/>
            <a:ext cx="5356916" cy="1015663"/>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πάτερ </a:t>
            </a:r>
            <a:r>
              <a:rPr lang="en-US" sz="2000" dirty="0" smtClean="0">
                <a:solidFill>
                  <a:schemeClr val="bg1"/>
                </a:solidFill>
                <a:latin typeface="Times New Roman" pitchFamily="18" charset="0"/>
                <a:cs typeface="Times New Roman" pitchFamily="18" charset="0"/>
              </a:rPr>
              <a:t>father!</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ποῦ </a:t>
            </a:r>
            <a:r>
              <a:rPr lang="en-US" sz="2000" dirty="0" smtClean="0">
                <a:solidFill>
                  <a:schemeClr val="bg1"/>
                </a:solidFill>
                <a:latin typeface="Times New Roman" pitchFamily="18" charset="0"/>
                <a:cs typeface="Times New Roman" pitchFamily="18" charset="0"/>
              </a:rPr>
              <a:t>where? </a:t>
            </a:r>
          </a:p>
          <a:p>
            <a:pPr>
              <a:defRPr/>
            </a:pPr>
            <a:r>
              <a:rPr lang="el-GR" sz="2000" dirty="0" smtClean="0">
                <a:solidFill>
                  <a:srgbClr val="FFFF00"/>
                </a:solidFill>
                <a:latin typeface="Palatino Linotype" pitchFamily="18" charset="0"/>
                <a:cs typeface="Times New Roman" pitchFamily="18" charset="0"/>
              </a:rPr>
              <a:t>φίλτατον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very dear, my beloved</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86915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Aristophanes’ comedy </a:t>
            </a:r>
            <a:r>
              <a:rPr lang="en-US" sz="2000" i="1" dirty="0" smtClean="0">
                <a:solidFill>
                  <a:schemeClr val="bg1"/>
                </a:solidFill>
                <a:latin typeface="Times New Roman" pitchFamily="18" charset="0"/>
                <a:cs typeface="Times New Roman" pitchFamily="18" charset="0"/>
              </a:rPr>
              <a:t>Birds</a:t>
            </a:r>
            <a:r>
              <a:rPr lang="en-US" sz="2000" dirty="0" smtClean="0">
                <a:solidFill>
                  <a:schemeClr val="bg1"/>
                </a:solidFill>
                <a:latin typeface="Times New Roman" pitchFamily="18" charset="0"/>
                <a:cs typeface="Times New Roman" pitchFamily="18" charset="0"/>
              </a:rPr>
              <a:t>, two Athenians, </a:t>
            </a:r>
            <a:r>
              <a:rPr lang="en-US" sz="2000" dirty="0" err="1" smtClean="0">
                <a:solidFill>
                  <a:schemeClr val="bg1"/>
                </a:solidFill>
                <a:latin typeface="Times New Roman" pitchFamily="18" charset="0"/>
                <a:cs typeface="Times New Roman" pitchFamily="18" charset="0"/>
              </a:rPr>
              <a:t>Peisetaerus</a:t>
            </a:r>
            <a:r>
              <a:rPr lang="en-US" sz="2000" dirty="0" smtClean="0">
                <a:solidFill>
                  <a:schemeClr val="bg1"/>
                </a:solidFill>
                <a:latin typeface="Times New Roman" pitchFamily="18" charset="0"/>
                <a:cs typeface="Times New Roman" pitchFamily="18" charset="0"/>
              </a:rPr>
              <a:t> (whose name means something like “persuasive”) and </a:t>
            </a:r>
            <a:r>
              <a:rPr lang="en-US" sz="2000" dirty="0" err="1" smtClean="0">
                <a:solidFill>
                  <a:schemeClr val="bg1"/>
                </a:solidFill>
                <a:latin typeface="Times New Roman" pitchFamily="18" charset="0"/>
                <a:cs typeface="Times New Roman" pitchFamily="18" charset="0"/>
              </a:rPr>
              <a:t>Euelpides</a:t>
            </a:r>
            <a:r>
              <a:rPr lang="en-US" sz="2000" dirty="0">
                <a:solidFill>
                  <a:schemeClr val="bg1"/>
                </a:solidFill>
                <a:latin typeface="Times New Roman" pitchFamily="18" charset="0"/>
                <a:cs typeface="Times New Roman" pitchFamily="18" charset="0"/>
              </a:rPr>
              <a:t> (whose name means something like </a:t>
            </a:r>
            <a:r>
              <a:rPr lang="en-US" sz="2000" dirty="0" smtClean="0">
                <a:solidFill>
                  <a:schemeClr val="bg1"/>
                </a:solidFill>
                <a:latin typeface="Times New Roman" pitchFamily="18" charset="0"/>
                <a:cs typeface="Times New Roman" pitchFamily="18" charset="0"/>
              </a:rPr>
              <a:t>“hopeful”) go to the land of the birds. </a:t>
            </a:r>
          </a:p>
          <a:p>
            <a:pPr>
              <a:defRPr/>
            </a:pPr>
            <a:r>
              <a:rPr lang="en-US" sz="2000" dirty="0" smtClean="0">
                <a:solidFill>
                  <a:schemeClr val="bg1"/>
                </a:solidFill>
                <a:latin typeface="Times New Roman" pitchFamily="18" charset="0"/>
                <a:cs typeface="Times New Roman" pitchFamily="18" charset="0"/>
              </a:rPr>
              <a:t>They meet the ruler of the birds, who then calls out dozens of other birds. The </a:t>
            </a:r>
            <a:r>
              <a:rPr lang="en-US" sz="2000" dirty="0">
                <a:solidFill>
                  <a:schemeClr val="bg1"/>
                </a:solidFill>
                <a:latin typeface="Times New Roman" pitchFamily="18" charset="0"/>
                <a:cs typeface="Times New Roman" pitchFamily="18" charset="0"/>
              </a:rPr>
              <a:t>leader identifies </a:t>
            </a:r>
            <a:r>
              <a:rPr lang="en-US" sz="2000" dirty="0" smtClean="0">
                <a:solidFill>
                  <a:schemeClr val="bg1"/>
                </a:solidFill>
                <a:latin typeface="Times New Roman" pitchFamily="18" charset="0"/>
                <a:cs typeface="Times New Roman" pitchFamily="18" charset="0"/>
              </a:rPr>
              <a:t>and </a:t>
            </a:r>
            <a:r>
              <a:rPr lang="en-US" sz="2000" dirty="0">
                <a:solidFill>
                  <a:schemeClr val="bg1"/>
                </a:solidFill>
                <a:latin typeface="Times New Roman" pitchFamily="18" charset="0"/>
                <a:cs typeface="Times New Roman" pitchFamily="18" charset="0"/>
              </a:rPr>
              <a:t>names </a:t>
            </a:r>
            <a:r>
              <a:rPr lang="en-US" sz="2000" dirty="0" smtClean="0">
                <a:solidFill>
                  <a:schemeClr val="bg1"/>
                </a:solidFill>
                <a:latin typeface="Times New Roman" pitchFamily="18" charset="0"/>
                <a:cs typeface="Times New Roman" pitchFamily="18" charset="0"/>
              </a:rPr>
              <a:t>many of the birds. For example: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ὄνομα τούτῳ Μῆδός ἐστι</a:t>
            </a:r>
            <a:r>
              <a:rPr lang="el-GR" sz="2400" dirty="0" smtClean="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Aristophanes </a:t>
            </a:r>
            <a:r>
              <a:rPr lang="en-US" sz="2000" i="1" dirty="0" smtClean="0">
                <a:solidFill>
                  <a:schemeClr val="bg1"/>
                </a:solidFill>
                <a:latin typeface="Times New Roman" pitchFamily="18" charset="0"/>
                <a:cs typeface="Times New Roman" pitchFamily="18" charset="0"/>
              </a:rPr>
              <a:t>Birds </a:t>
            </a:r>
            <a:r>
              <a:rPr lang="en-US" sz="2000" dirty="0" smtClean="0">
                <a:solidFill>
                  <a:schemeClr val="bg1"/>
                </a:solidFill>
                <a:latin typeface="Times New Roman" pitchFamily="18" charset="0"/>
                <a:cs typeface="Times New Roman" pitchFamily="18" charset="0"/>
              </a:rPr>
              <a:t>1122-23</a:t>
            </a:r>
          </a:p>
        </p:txBody>
      </p:sp>
      <p:sp>
        <p:nvSpPr>
          <p:cNvPr id="6" name="TextBox 5"/>
          <p:cNvSpPr txBox="1"/>
          <p:nvPr/>
        </p:nvSpPr>
        <p:spPr>
          <a:xfrm>
            <a:off x="6756003" y="6457890"/>
            <a:ext cx="2383986"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τούτῳ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anose="02040502050505030304"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this</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11115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a:solidFill>
                  <a:schemeClr val="bg1"/>
                </a:solidFill>
                <a:latin typeface="Times New Roman" pitchFamily="18" charset="0"/>
                <a:cs typeface="Times New Roman" pitchFamily="18" charset="0"/>
              </a:rPr>
              <a:t>In Aristophanes’ </a:t>
            </a:r>
            <a:r>
              <a:rPr lang="en-US" sz="2400" dirty="0" smtClean="0">
                <a:solidFill>
                  <a:schemeClr val="bg1"/>
                </a:solidFill>
                <a:latin typeface="Times New Roman" pitchFamily="18" charset="0"/>
                <a:cs typeface="Times New Roman" pitchFamily="18" charset="0"/>
              </a:rPr>
              <a:t>last surviving comedy, an honest poor Athenian meets the god of Big Money (</a:t>
            </a:r>
            <a:r>
              <a:rPr lang="el-GR" sz="2400" dirty="0" smtClean="0">
                <a:solidFill>
                  <a:schemeClr val="bg1"/>
                </a:solidFill>
                <a:latin typeface="Palatino Linotype" pitchFamily="18" charset="0"/>
                <a:cs typeface="Times New Roman" pitchFamily="18" charset="0"/>
              </a:rPr>
              <a:t>Πλοῦτος</a:t>
            </a:r>
            <a:r>
              <a:rPr lang="en-US" sz="2400" dirty="0" smtClean="0">
                <a:solidFill>
                  <a:schemeClr val="bg1"/>
                </a:solidFill>
                <a:latin typeface="Times New Roman" pitchFamily="18" charset="0"/>
                <a:cs typeface="Times New Roman" pitchFamily="18" charset="0"/>
              </a:rPr>
              <a:t>, usually translated “Wealth”).</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The poor man has a plan so that good, honest people will get Big Money rather than </a:t>
            </a:r>
            <a:r>
              <a:rPr lang="en-US" sz="2400" dirty="0" smtClean="0">
                <a:solidFill>
                  <a:schemeClr val="bg1"/>
                </a:solidFill>
                <a:latin typeface="Times New Roman" pitchFamily="18" charset="0"/>
                <a:cs typeface="Times New Roman" pitchFamily="18" charset="0"/>
              </a:rPr>
              <a:t>cheaters </a:t>
            </a:r>
            <a:r>
              <a:rPr lang="en-US" sz="2400" dirty="0" smtClean="0">
                <a:solidFill>
                  <a:schemeClr val="bg1"/>
                </a:solidFill>
                <a:latin typeface="Times New Roman" pitchFamily="18" charset="0"/>
                <a:cs typeface="Times New Roman" pitchFamily="18" charset="0"/>
              </a:rPr>
              <a:t>and crooks. </a:t>
            </a:r>
          </a:p>
          <a:p>
            <a:pPr>
              <a:defRPr/>
            </a:pPr>
            <a:r>
              <a:rPr lang="en-US" sz="2400" dirty="0" smtClean="0">
                <a:solidFill>
                  <a:schemeClr val="bg1"/>
                </a:solidFill>
                <a:latin typeface="Times New Roman" pitchFamily="18" charset="0"/>
                <a:cs typeface="Times New Roman" pitchFamily="18" charset="0"/>
              </a:rPr>
              <a:t>A chorus of grumpy old men have heard about the discovery of Big Money and race to the scene. A clever slave named </a:t>
            </a:r>
            <a:r>
              <a:rPr lang="en-US" sz="2400" dirty="0" err="1" smtClean="0">
                <a:solidFill>
                  <a:schemeClr val="bg1"/>
                </a:solidFill>
                <a:latin typeface="Times New Roman" pitchFamily="18" charset="0"/>
                <a:cs typeface="Times New Roman" pitchFamily="18" charset="0"/>
              </a:rPr>
              <a:t>Cario</a:t>
            </a:r>
            <a:r>
              <a:rPr lang="en-US" sz="2400" dirty="0" smtClean="0">
                <a:solidFill>
                  <a:schemeClr val="bg1"/>
                </a:solidFill>
                <a:latin typeface="Times New Roman" pitchFamily="18" charset="0"/>
                <a:cs typeface="Times New Roman" pitchFamily="18" charset="0"/>
              </a:rPr>
              <a:t> is standing guard when they arrive.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02141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defRPr/>
            </a:pPr>
            <a:r>
              <a:rPr lang="en-US" sz="2000" dirty="0" err="1" smtClean="0">
                <a:solidFill>
                  <a:schemeClr val="bg1"/>
                </a:solidFill>
                <a:latin typeface="Times New Roman" pitchFamily="18" charset="0"/>
                <a:cs typeface="Times New Roman" pitchFamily="18" charset="0"/>
              </a:rPr>
              <a:t>Cario</a:t>
            </a:r>
            <a:r>
              <a:rPr lang="en-US" sz="2000" dirty="0" smtClean="0">
                <a:solidFill>
                  <a:schemeClr val="bg1"/>
                </a:solidFill>
                <a:latin typeface="Times New Roman" pitchFamily="18" charset="0"/>
                <a:cs typeface="Times New Roman" pitchFamily="18" charset="0"/>
              </a:rPr>
              <a:t> mocks the chorus for being so old.  He declares at one point that they have been sentenced to coffins and that: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ὁ δὲ Χάρων τὸ ξύμβολον </a:t>
            </a:r>
            <a:r>
              <a:rPr lang="el-GR" sz="2400" dirty="0" smtClean="0">
                <a:solidFill>
                  <a:schemeClr val="bg1"/>
                </a:solidFill>
                <a:latin typeface="Palatino Linotype" pitchFamily="18" charset="0"/>
                <a:cs typeface="Times New Roman" pitchFamily="18" charset="0"/>
              </a:rPr>
              <a:t>δίδωσιν.</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Aristophanes </a:t>
            </a:r>
            <a:r>
              <a:rPr lang="en-US" sz="2000" i="1" dirty="0" smtClean="0">
                <a:solidFill>
                  <a:schemeClr val="bg1"/>
                </a:solidFill>
                <a:latin typeface="Times New Roman" pitchFamily="18" charset="0"/>
                <a:cs typeface="Times New Roman" pitchFamily="18" charset="0"/>
              </a:rPr>
              <a:t>Wealth </a:t>
            </a:r>
            <a:r>
              <a:rPr lang="en-US" sz="2000" dirty="0" smtClean="0">
                <a:solidFill>
                  <a:schemeClr val="bg1"/>
                </a:solidFill>
                <a:latin typeface="Times New Roman" pitchFamily="18" charset="0"/>
                <a:cs typeface="Times New Roman" pitchFamily="18" charset="0"/>
              </a:rPr>
              <a:t>279</a:t>
            </a:r>
          </a:p>
        </p:txBody>
      </p:sp>
      <p:sp>
        <p:nvSpPr>
          <p:cNvPr id="5" name="TextBox 4"/>
          <p:cNvSpPr txBox="1"/>
          <p:nvPr/>
        </p:nvSpPr>
        <p:spPr>
          <a:xfrm>
            <a:off x="0" y="6157350"/>
            <a:ext cx="3778599" cy="707886"/>
          </a:xfrm>
          <a:prstGeom prst="rect">
            <a:avLst/>
          </a:prstGeom>
          <a:noFill/>
        </p:spPr>
        <p:txBody>
          <a:bodyPr wrap="none" rtlCol="0">
            <a:spAutoFit/>
          </a:bodyPr>
          <a:lstStyle/>
          <a:p>
            <a:pPr>
              <a:defRPr/>
            </a:pPr>
            <a:r>
              <a:rPr lang="el-GR" sz="2000" dirty="0">
                <a:solidFill>
                  <a:srgbClr val="FFFF00"/>
                </a:solidFill>
                <a:latin typeface="Palatino Linotype" panose="02040502050505030304" pitchFamily="18" charset="0"/>
                <a:cs typeface="Times New Roman" pitchFamily="18" charset="0"/>
              </a:rPr>
              <a:t>δέ</a:t>
            </a:r>
            <a:r>
              <a:rPr lang="en-US" sz="2000" dirty="0">
                <a:solidFill>
                  <a:srgbClr val="FFFF00"/>
                </a:solidFill>
                <a:latin typeface="Palatino Linotype" panose="02040502050505030304"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and</a:t>
            </a:r>
            <a:endParaRPr lang="el-GR" sz="2000" dirty="0" smtClean="0">
              <a:solidFill>
                <a:schemeClr val="bg1"/>
              </a:solidFill>
              <a:latin typeface="Times New Roman" pitchFamily="18" charset="0"/>
              <a:cs typeface="Times New Roman" pitchFamily="18" charset="0"/>
            </a:endParaRPr>
          </a:p>
          <a:p>
            <a:pPr>
              <a:defRPr/>
            </a:pPr>
            <a:r>
              <a:rPr lang="el-GR" sz="2000" dirty="0">
                <a:solidFill>
                  <a:srgbClr val="FFFF00"/>
                </a:solidFill>
                <a:latin typeface="Palatino Linotype" pitchFamily="18" charset="0"/>
                <a:cs typeface="Times New Roman" pitchFamily="18" charset="0"/>
              </a:rPr>
              <a:t>ξύμβολον</a:t>
            </a:r>
            <a:r>
              <a:rPr lang="en-US" sz="2000" dirty="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ticket </a:t>
            </a:r>
            <a:endParaRPr lang="el-GR" sz="2000" dirty="0">
              <a:solidFill>
                <a:schemeClr val="bg1"/>
              </a:solidFill>
              <a:latin typeface="Times New Roman" pitchFamily="18" charset="0"/>
              <a:cs typeface="Times New Roman" pitchFamily="18" charset="0"/>
            </a:endParaRPr>
          </a:p>
        </p:txBody>
      </p:sp>
      <p:sp>
        <p:nvSpPr>
          <p:cNvPr id="7" name="TextBox 6"/>
          <p:cNvSpPr txBox="1"/>
          <p:nvPr/>
        </p:nvSpPr>
        <p:spPr>
          <a:xfrm>
            <a:off x="5099647" y="5865266"/>
            <a:ext cx="4044351" cy="1015663"/>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Χάρων, -οντος ὁ </a:t>
            </a:r>
            <a:r>
              <a:rPr lang="en-US" sz="2000" dirty="0" smtClean="0">
                <a:solidFill>
                  <a:schemeClr val="bg1"/>
                </a:solidFill>
                <a:latin typeface="Times New Roman" pitchFamily="18" charset="0"/>
                <a:cs typeface="Times New Roman" pitchFamily="18" charset="0"/>
              </a:rPr>
              <a:t>Charon </a:t>
            </a:r>
            <a:endParaRPr lang="el-GR" sz="2000" dirty="0" smtClean="0">
              <a:solidFill>
                <a:schemeClr val="bg1"/>
              </a:solidFill>
              <a:latin typeface="Times New Roman" pitchFamily="18" charset="0"/>
              <a:cs typeface="Times New Roman" pitchFamily="18" charset="0"/>
            </a:endParaRPr>
          </a:p>
          <a:p>
            <a:pPr>
              <a:defRPr/>
            </a:pPr>
            <a:r>
              <a:rPr lang="el-GR" sz="2000" dirty="0" smtClean="0">
                <a:solidFill>
                  <a:schemeClr val="bg1"/>
                </a:solidFill>
                <a:latin typeface="Times New Roman" pitchFamily="18" charset="0"/>
                <a:cs typeface="Times New Roman" pitchFamily="18" charset="0"/>
              </a:rPr>
              <a:t>(</a:t>
            </a:r>
            <a:r>
              <a:rPr lang="en-US" sz="2000" dirty="0" smtClean="0">
                <a:solidFill>
                  <a:schemeClr val="bg1"/>
                </a:solidFill>
                <a:latin typeface="Times New Roman" pitchFamily="18" charset="0"/>
                <a:cs typeface="Times New Roman" pitchFamily="18" charset="0"/>
              </a:rPr>
              <a:t>the ferryman who transports souls to the underworld)</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65658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010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one of Plato’s dialogues, Socrates jokingly refers to a paradox among the </a:t>
            </a:r>
            <a:r>
              <a:rPr lang="en-US" sz="2000" dirty="0" err="1" smtClean="0">
                <a:solidFill>
                  <a:schemeClr val="bg1"/>
                </a:solidFill>
                <a:latin typeface="Times New Roman" pitchFamily="18" charset="0"/>
                <a:cs typeface="Times New Roman" pitchFamily="18" charset="0"/>
              </a:rPr>
              <a:t>Orphics</a:t>
            </a:r>
            <a:r>
              <a:rPr lang="en-US" sz="2000" dirty="0" smtClean="0">
                <a:solidFill>
                  <a:schemeClr val="bg1"/>
                </a:solidFill>
                <a:latin typeface="Times New Roman" pitchFamily="18" charset="0"/>
                <a:cs typeface="Times New Roman" pitchFamily="18" charset="0"/>
              </a:rPr>
              <a:t> (those who adhered to the sacred writings of Orpheus). They say that we are all now dead and Socrates quotes a standard saying among them: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τὸ </a:t>
            </a:r>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σῶμά </a:t>
            </a:r>
            <a:r>
              <a:rPr lang="el-GR" sz="2400" dirty="0">
                <a:solidFill>
                  <a:schemeClr val="bg1"/>
                </a:solidFill>
                <a:latin typeface="Palatino Linotype" pitchFamily="18" charset="0"/>
                <a:cs typeface="Times New Roman" pitchFamily="18" charset="0"/>
              </a:rPr>
              <a:t>ἐστιν ἡμῖν </a:t>
            </a:r>
            <a:r>
              <a:rPr lang="el-GR" sz="2400" dirty="0" smtClean="0">
                <a:solidFill>
                  <a:schemeClr val="bg1"/>
                </a:solidFill>
                <a:latin typeface="Palatino Linotype" pitchFamily="18" charset="0"/>
                <a:cs typeface="Times New Roman" pitchFamily="18" charset="0"/>
              </a:rPr>
              <a:t>σῆμα.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Plato </a:t>
            </a:r>
            <a:r>
              <a:rPr lang="en-US" sz="2000" i="1" dirty="0" err="1" smtClean="0">
                <a:solidFill>
                  <a:schemeClr val="bg1"/>
                </a:solidFill>
                <a:latin typeface="Times New Roman" pitchFamily="18" charset="0"/>
                <a:cs typeface="Times New Roman" pitchFamily="18" charset="0"/>
              </a:rPr>
              <a:t>Gorgias</a:t>
            </a:r>
            <a:r>
              <a:rPr lang="en-US" sz="2000" i="1"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493a</a:t>
            </a:r>
            <a:endParaRPr lang="en-US" sz="2400" dirty="0" smtClean="0">
              <a:solidFill>
                <a:schemeClr val="bg1"/>
              </a:solidFill>
              <a:latin typeface="Times New Roman" pitchFamily="18" charset="0"/>
              <a:cs typeface="Times New Roman" pitchFamily="18" charset="0"/>
            </a:endParaRPr>
          </a:p>
        </p:txBody>
      </p:sp>
      <p:sp>
        <p:nvSpPr>
          <p:cNvPr id="4" name="TextBox 3"/>
          <p:cNvSpPr txBox="1"/>
          <p:nvPr/>
        </p:nvSpPr>
        <p:spPr>
          <a:xfrm>
            <a:off x="0" y="6457890"/>
            <a:ext cx="1824538" cy="400110"/>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ἡμῖν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us</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6629402" y="6457890"/>
            <a:ext cx="2514598"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σῆμα -ατος τό </a:t>
            </a:r>
            <a:r>
              <a:rPr lang="en-US" sz="2000" dirty="0" smtClean="0">
                <a:solidFill>
                  <a:schemeClr val="bg1"/>
                </a:solidFill>
                <a:latin typeface="Times New Roman" pitchFamily="18" charset="0"/>
                <a:cs typeface="Times New Roman" pitchFamily="18" charset="0"/>
              </a:rPr>
              <a:t>tomb</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45310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The actual relationship between words and that to what they refer was a topic of lively debate among intellectuals in ancient Greece. Aristotle here briefly mentions his position on the issue: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 τὰ </a:t>
            </a:r>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ὀνόματα </a:t>
            </a:r>
            <a:r>
              <a:rPr lang="el-GR" sz="2400" dirty="0">
                <a:solidFill>
                  <a:schemeClr val="bg1"/>
                </a:solidFill>
                <a:latin typeface="Palatino Linotype" pitchFamily="18" charset="0"/>
                <a:cs typeface="Times New Roman" pitchFamily="18" charset="0"/>
              </a:rPr>
              <a:t>μιμήματα </a:t>
            </a:r>
            <a:r>
              <a:rPr lang="el-GR" sz="2400" dirty="0" smtClean="0">
                <a:solidFill>
                  <a:schemeClr val="bg1"/>
                </a:solidFill>
                <a:latin typeface="Palatino Linotype" pitchFamily="18" charset="0"/>
                <a:cs typeface="Times New Roman" pitchFamily="18" charset="0"/>
              </a:rPr>
              <a:t>ἐστίν</a:t>
            </a:r>
            <a:r>
              <a:rPr lang="en-US" sz="2400" dirty="0" smtClean="0">
                <a:solidFill>
                  <a:schemeClr val="bg1"/>
                </a:solidFill>
                <a:latin typeface="Palatino Linotype" pitchFamily="18" charset="0"/>
                <a:cs typeface="Times New Roman" pitchFamily="18" charset="0"/>
              </a:rPr>
              <a:t>.</a:t>
            </a: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Rhetoric</a:t>
            </a:r>
            <a:r>
              <a:rPr lang="en-US" sz="2000" dirty="0" smtClean="0">
                <a:solidFill>
                  <a:schemeClr val="bg1"/>
                </a:solidFill>
                <a:latin typeface="Times New Roman" pitchFamily="18" charset="0"/>
                <a:cs typeface="Times New Roman" pitchFamily="18" charset="0"/>
              </a:rPr>
              <a:t> 1404a21</a:t>
            </a:r>
          </a:p>
        </p:txBody>
      </p:sp>
      <p:sp>
        <p:nvSpPr>
          <p:cNvPr id="6" name="TextBox 5"/>
          <p:cNvSpPr txBox="1"/>
          <p:nvPr/>
        </p:nvSpPr>
        <p:spPr>
          <a:xfrm>
            <a:off x="5943600" y="6457890"/>
            <a:ext cx="32004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μίμημα -ατος τό </a:t>
            </a:r>
            <a:r>
              <a:rPr lang="en-US" sz="2000" dirty="0" smtClean="0">
                <a:solidFill>
                  <a:schemeClr val="bg1"/>
                </a:solidFill>
                <a:latin typeface="Times New Roman" pitchFamily="18" charset="0"/>
                <a:cs typeface="Times New Roman" pitchFamily="18" charset="0"/>
              </a:rPr>
              <a:t>imitation</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6495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800" b="1" dirty="0" smtClean="0">
                <a:solidFill>
                  <a:srgbClr val="FFFF00"/>
                </a:solidFill>
                <a:latin typeface="Times New Roman" pitchFamily="18" charset="0"/>
                <a:cs typeface="Times New Roman" pitchFamily="18" charset="0"/>
              </a:rPr>
              <a:t>Unit </a:t>
            </a:r>
            <a:r>
              <a:rPr lang="en-US" sz="2800" b="1" dirty="0">
                <a:solidFill>
                  <a:srgbClr val="FFFF00"/>
                </a:solidFill>
                <a:latin typeface="Times New Roman" pitchFamily="18" charset="0"/>
                <a:cs typeface="Times New Roman" pitchFamily="18" charset="0"/>
              </a:rPr>
              <a:t>3 Classical </a:t>
            </a:r>
            <a:r>
              <a:rPr lang="en-US" sz="2800" b="1" dirty="0" smtClean="0">
                <a:solidFill>
                  <a:srgbClr val="FFFF00"/>
                </a:solidFill>
                <a:latin typeface="Times New Roman" pitchFamily="18" charset="0"/>
                <a:cs typeface="Times New Roman" pitchFamily="18" charset="0"/>
              </a:rPr>
              <a:t>reading </a:t>
            </a:r>
            <a:endParaRPr lang="en-US" sz="2800" b="1" dirty="0">
              <a:solidFill>
                <a:srgbClr val="FFFF00"/>
              </a:solidFill>
              <a:latin typeface="Times New Roman" pitchFamily="18" charset="0"/>
              <a:cs typeface="Times New Roman" pitchFamily="18" charset="0"/>
            </a:endParaRPr>
          </a:p>
          <a:p>
            <a:pPr lvl="1">
              <a:defRPr/>
            </a:pPr>
            <a:r>
              <a:rPr lang="en-US" dirty="0">
                <a:solidFill>
                  <a:schemeClr val="bg1"/>
                </a:solidFill>
                <a:latin typeface="Times New Roman" pitchFamily="18" charset="0"/>
                <a:cs typeface="Times New Roman" pitchFamily="18" charset="0"/>
              </a:rPr>
              <a:t>Be able to:  </a:t>
            </a:r>
          </a:p>
          <a:p>
            <a:pPr lvl="2">
              <a:defRPr/>
            </a:pPr>
            <a:r>
              <a:rPr lang="en-US" dirty="0">
                <a:solidFill>
                  <a:schemeClr val="bg1"/>
                </a:solidFill>
                <a:latin typeface="Times New Roman" pitchFamily="18" charset="0"/>
                <a:cs typeface="Times New Roman" pitchFamily="18" charset="0"/>
              </a:rPr>
              <a:t>read the sentences aloud </a:t>
            </a:r>
          </a:p>
          <a:p>
            <a:pPr lvl="2">
              <a:defRPr/>
            </a:pPr>
            <a:r>
              <a:rPr lang="en-US" dirty="0">
                <a:solidFill>
                  <a:schemeClr val="bg1"/>
                </a:solidFill>
                <a:latin typeface="Times New Roman" pitchFamily="18" charset="0"/>
                <a:cs typeface="Times New Roman" pitchFamily="18" charset="0"/>
              </a:rPr>
              <a:t>parse each verb and noun (with article where it appears)</a:t>
            </a:r>
          </a:p>
          <a:p>
            <a:pPr lvl="2">
              <a:defRPr/>
            </a:pPr>
            <a:r>
              <a:rPr lang="en-US" dirty="0">
                <a:solidFill>
                  <a:schemeClr val="bg1"/>
                </a:solidFill>
                <a:latin typeface="Times New Roman" pitchFamily="18" charset="0"/>
                <a:cs typeface="Times New Roman" pitchFamily="18" charset="0"/>
              </a:rPr>
              <a:t>translate the sentences into English.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010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is alluding to his teacher, Plato, whose dialogue </a:t>
            </a:r>
            <a:r>
              <a:rPr lang="en-US" sz="2000" i="1" dirty="0" err="1" smtClean="0">
                <a:solidFill>
                  <a:schemeClr val="bg1"/>
                </a:solidFill>
                <a:latin typeface="Times New Roman" pitchFamily="18" charset="0"/>
                <a:cs typeface="Times New Roman" pitchFamily="18" charset="0"/>
              </a:rPr>
              <a:t>Cratylus</a:t>
            </a:r>
            <a:r>
              <a:rPr lang="en-US" sz="2000" dirty="0" smtClean="0">
                <a:solidFill>
                  <a:schemeClr val="bg1"/>
                </a:solidFill>
                <a:latin typeface="Times New Roman" pitchFamily="18" charset="0"/>
                <a:cs typeface="Times New Roman" pitchFamily="18" charset="0"/>
              </a:rPr>
              <a:t> explores the problem of language in detail. When Socrates introduces the doctrine of imitation, he gives the example of showing someone their portrait (an imitation of them).  Socrates explains that he could next say: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Τουτί </a:t>
            </a:r>
            <a:r>
              <a:rPr lang="el-GR" sz="2400" dirty="0">
                <a:solidFill>
                  <a:schemeClr val="bg1"/>
                </a:solidFill>
                <a:latin typeface="Palatino Linotype" pitchFamily="18" charset="0"/>
                <a:cs typeface="Times New Roman" pitchFamily="18" charset="0"/>
              </a:rPr>
              <a:t>ἐστιν σὸν ὄνομα</a:t>
            </a:r>
            <a:r>
              <a:rPr lang="el-GR" sz="2400" dirty="0" smtClean="0">
                <a:solidFill>
                  <a:schemeClr val="bg1"/>
                </a:solidFill>
                <a:latin typeface="Palatino Linotype" pitchFamily="18" charset="0"/>
                <a:cs typeface="Times New Roman" pitchFamily="18" charset="0"/>
              </a:rPr>
              <a:t>.</a:t>
            </a:r>
            <a:endParaRPr lang="el-GR" sz="2400" dirty="0">
              <a:solidFill>
                <a:schemeClr val="bg1"/>
              </a:solidFill>
              <a:latin typeface="Palatino Linotype"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ἔστι δέ που καὶ τὸ ὄνομα μίμημα </a:t>
            </a:r>
            <a:endParaRPr lang="el-GR" sz="2400" dirty="0" smtClean="0">
              <a:solidFill>
                <a:schemeClr val="bg1"/>
              </a:solidFill>
              <a:latin typeface="Palatino Linotype"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ὥσπερ </a:t>
            </a:r>
            <a:r>
              <a:rPr lang="el-GR" sz="2400" dirty="0">
                <a:solidFill>
                  <a:schemeClr val="bg1"/>
                </a:solidFill>
                <a:latin typeface="Palatino Linotype" pitchFamily="18" charset="0"/>
                <a:cs typeface="Times New Roman" pitchFamily="18" charset="0"/>
              </a:rPr>
              <a:t>τὸ </a:t>
            </a:r>
            <a:r>
              <a:rPr lang="el-GR" sz="2400" dirty="0" smtClean="0">
                <a:solidFill>
                  <a:schemeClr val="bg1"/>
                </a:solidFill>
                <a:latin typeface="Palatino Linotype" pitchFamily="18" charset="0"/>
                <a:cs typeface="Times New Roman" pitchFamily="18" charset="0"/>
              </a:rPr>
              <a:t>ζωγράφημα.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Plato </a:t>
            </a:r>
            <a:r>
              <a:rPr lang="en-US" sz="2000" i="1" dirty="0" err="1" smtClean="0">
                <a:solidFill>
                  <a:schemeClr val="bg1"/>
                </a:solidFill>
                <a:latin typeface="Times New Roman" pitchFamily="18" charset="0"/>
                <a:cs typeface="Times New Roman" pitchFamily="18" charset="0"/>
              </a:rPr>
              <a:t>Cratylus</a:t>
            </a:r>
            <a:r>
              <a:rPr lang="en-US" sz="2000" i="1"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430e</a:t>
            </a:r>
            <a:endParaRPr lang="en-US" sz="2400" dirty="0" smtClean="0">
              <a:solidFill>
                <a:schemeClr val="bg1"/>
              </a:solidFill>
              <a:latin typeface="Times New Roman" pitchFamily="18" charset="0"/>
              <a:cs typeface="Times New Roman" pitchFamily="18" charset="0"/>
            </a:endParaRPr>
          </a:p>
        </p:txBody>
      </p:sp>
      <p:sp>
        <p:nvSpPr>
          <p:cNvPr id="4" name="TextBox 3"/>
          <p:cNvSpPr txBox="1"/>
          <p:nvPr/>
        </p:nvSpPr>
        <p:spPr>
          <a:xfrm>
            <a:off x="-17253" y="5534561"/>
            <a:ext cx="3616696" cy="1323439"/>
          </a:xfrm>
          <a:prstGeom prst="rect">
            <a:avLst/>
          </a:prstGeom>
          <a:noFill/>
        </p:spPr>
        <p:txBody>
          <a:bodyPr wrap="none" rtlCol="0">
            <a:spAutoFit/>
          </a:bodyPr>
          <a:lstStyle/>
          <a:p>
            <a:pPr>
              <a:defRPr/>
            </a:pPr>
            <a:r>
              <a:rPr lang="el-GR" sz="2000" dirty="0">
                <a:solidFill>
                  <a:srgbClr val="FFFF00"/>
                </a:solidFill>
                <a:latin typeface="Palatino Linotype" panose="02040502050505030304" pitchFamily="18" charset="0"/>
                <a:cs typeface="Times New Roman" pitchFamily="18" charset="0"/>
              </a:rPr>
              <a:t>δέ</a:t>
            </a:r>
            <a:r>
              <a:rPr lang="en-US" sz="2000" dirty="0">
                <a:solidFill>
                  <a:srgbClr val="FFFF00"/>
                </a:solidFill>
                <a:latin typeface="Palatino Linotype" panose="02040502050505030304"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and</a:t>
            </a:r>
          </a:p>
          <a:p>
            <a:pPr>
              <a:defRPr/>
            </a:pPr>
            <a:r>
              <a:rPr lang="el-GR" sz="2000" dirty="0" smtClean="0">
                <a:solidFill>
                  <a:srgbClr val="FFFF00"/>
                </a:solidFill>
                <a:latin typeface="Palatino Linotype" pitchFamily="18" charset="0"/>
                <a:cs typeface="Times New Roman" pitchFamily="18" charset="0"/>
              </a:rPr>
              <a:t>ζωγράφημα </a:t>
            </a:r>
            <a:r>
              <a:rPr lang="el-GR" sz="2000" dirty="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painting </a:t>
            </a:r>
          </a:p>
          <a:p>
            <a:pPr>
              <a:defRPr/>
            </a:pPr>
            <a:r>
              <a:rPr lang="el-GR" sz="2000" dirty="0" smtClean="0">
                <a:solidFill>
                  <a:srgbClr val="FFFF00"/>
                </a:solidFill>
                <a:latin typeface="Palatino Linotype" panose="02040502050505030304" pitchFamily="18" charset="0"/>
                <a:cs typeface="Times New Roman" pitchFamily="18" charset="0"/>
              </a:rPr>
              <a:t>καί</a:t>
            </a:r>
            <a:r>
              <a:rPr lang="en-US" sz="2000" dirty="0" smtClean="0">
                <a:solidFill>
                  <a:srgbClr val="FFFF00"/>
                </a:solidFill>
                <a:latin typeface="Palatino Linotype" panose="02040502050505030304"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also</a:t>
            </a:r>
          </a:p>
          <a:p>
            <a:pPr>
              <a:defRPr/>
            </a:pPr>
            <a:r>
              <a:rPr lang="el-GR" sz="2000" dirty="0">
                <a:solidFill>
                  <a:srgbClr val="FFFF00"/>
                </a:solidFill>
                <a:latin typeface="Palatino Linotype" pitchFamily="18" charset="0"/>
                <a:cs typeface="Times New Roman" pitchFamily="18" charset="0"/>
              </a:rPr>
              <a:t>μίμημα -ατος τό </a:t>
            </a:r>
            <a:r>
              <a:rPr lang="en-US" sz="2000" dirty="0">
                <a:solidFill>
                  <a:schemeClr val="bg1"/>
                </a:solidFill>
                <a:latin typeface="Times New Roman" pitchFamily="18" charset="0"/>
                <a:cs typeface="Times New Roman" pitchFamily="18" charset="0"/>
              </a:rPr>
              <a:t>imitation </a:t>
            </a:r>
          </a:p>
        </p:txBody>
      </p:sp>
      <p:sp>
        <p:nvSpPr>
          <p:cNvPr id="5" name="TextBox 4"/>
          <p:cNvSpPr txBox="1"/>
          <p:nvPr/>
        </p:nvSpPr>
        <p:spPr>
          <a:xfrm>
            <a:off x="5715000" y="5545441"/>
            <a:ext cx="3429000" cy="1323439"/>
          </a:xfrm>
          <a:prstGeom prst="rect">
            <a:avLst/>
          </a:prstGeom>
          <a:noFill/>
        </p:spPr>
        <p:txBody>
          <a:bodyPr wrap="square" rtlCol="0">
            <a:spAutoFit/>
          </a:bodyPr>
          <a:lstStyle/>
          <a:p>
            <a:pPr>
              <a:defRPr/>
            </a:pPr>
            <a:r>
              <a:rPr lang="el-GR" sz="2000" dirty="0" smtClean="0">
                <a:solidFill>
                  <a:srgbClr val="FFFF00"/>
                </a:solidFill>
                <a:latin typeface="Palatino Linotype" panose="02040502050505030304" pitchFamily="18" charset="0"/>
                <a:cs typeface="Times New Roman" pitchFamily="18" charset="0"/>
              </a:rPr>
              <a:t>που </a:t>
            </a:r>
            <a:r>
              <a:rPr lang="en-US" sz="2000" dirty="0" smtClean="0">
                <a:solidFill>
                  <a:schemeClr val="bg1"/>
                </a:solidFill>
                <a:latin typeface="Times New Roman" pitchFamily="18" charset="0"/>
                <a:cs typeface="Times New Roman" pitchFamily="18" charset="0"/>
              </a:rPr>
              <a:t>somehow </a:t>
            </a:r>
          </a:p>
          <a:p>
            <a:pPr>
              <a:defRPr/>
            </a:pPr>
            <a:r>
              <a:rPr lang="el-GR" sz="2000" dirty="0" smtClean="0">
                <a:solidFill>
                  <a:srgbClr val="FFFF00"/>
                </a:solidFill>
                <a:latin typeface="Palatino Linotype" panose="02040502050505030304" pitchFamily="18" charset="0"/>
                <a:cs typeface="Times New Roman" pitchFamily="18" charset="0"/>
              </a:rPr>
              <a:t>σον </a:t>
            </a:r>
            <a:r>
              <a:rPr lang="en-US" sz="2000" dirty="0" smtClean="0">
                <a:solidFill>
                  <a:schemeClr val="bg1"/>
                </a:solidFill>
                <a:latin typeface="Times New Roman" pitchFamily="18" charset="0"/>
                <a:cs typeface="Times New Roman" pitchFamily="18" charset="0"/>
              </a:rPr>
              <a:t>your</a:t>
            </a:r>
            <a:endParaRPr lang="en-US"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τουτί</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this here</a:t>
            </a:r>
          </a:p>
          <a:p>
            <a:pPr>
              <a:defRPr/>
            </a:pPr>
            <a:r>
              <a:rPr lang="el-GR" sz="2000" dirty="0">
                <a:solidFill>
                  <a:srgbClr val="FFFF00"/>
                </a:solidFill>
                <a:latin typeface="Palatino Linotype" panose="02040502050505030304" pitchFamily="18" charset="0"/>
                <a:cs typeface="Times New Roman" pitchFamily="18" charset="0"/>
              </a:rPr>
              <a:t>ὥσπερ </a:t>
            </a:r>
            <a:r>
              <a:rPr lang="en-US" sz="2000" dirty="0">
                <a:solidFill>
                  <a:schemeClr val="bg1"/>
                </a:solidFill>
                <a:latin typeface="Times New Roman" pitchFamily="18" charset="0"/>
                <a:cs typeface="Times New Roman" pitchFamily="18" charset="0"/>
              </a:rPr>
              <a:t>just like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319522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is here discussing what stars are made of. He believes that stars are made up of the same substance as their surroundings. He then mentions that others similarly believe that stars are made up of upper air (</a:t>
            </a:r>
            <a:r>
              <a:rPr lang="el-GR" sz="2000" dirty="0" smtClean="0">
                <a:solidFill>
                  <a:srgbClr val="FFFF00"/>
                </a:solidFill>
                <a:latin typeface="Palatino Linotype" pitchFamily="18" charset="0"/>
                <a:cs typeface="Times New Roman" pitchFamily="18" charset="0"/>
              </a:rPr>
              <a:t>ἀήρ</a:t>
            </a:r>
            <a:r>
              <a:rPr lang="en-US" sz="2000" dirty="0" smtClean="0">
                <a:solidFill>
                  <a:schemeClr val="bg1"/>
                </a:solidFill>
                <a:latin typeface="Times New Roman" pitchFamily="18" charset="0"/>
                <a:cs typeface="Times New Roman" pitchFamily="18" charset="0"/>
              </a:rPr>
              <a:t>), which is fiery, so that: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τὸ </a:t>
            </a:r>
            <a:r>
              <a:rPr lang="el-GR" sz="2400" dirty="0">
                <a:solidFill>
                  <a:schemeClr val="bg1"/>
                </a:solidFill>
                <a:latin typeface="Palatino Linotype" pitchFamily="18" charset="0"/>
                <a:cs typeface="Times New Roman" pitchFamily="18" charset="0"/>
              </a:rPr>
              <a:t>ἄνω σῶμα πῦρ εἶναί </a:t>
            </a:r>
            <a:r>
              <a:rPr lang="el-GR" sz="2400" dirty="0" smtClean="0">
                <a:solidFill>
                  <a:schemeClr val="bg1"/>
                </a:solidFill>
                <a:latin typeface="Palatino Linotype" pitchFamily="18" charset="0"/>
                <a:cs typeface="Times New Roman" pitchFamily="18" charset="0"/>
              </a:rPr>
              <a:t>φασιν</a:t>
            </a:r>
            <a:r>
              <a:rPr lang="en-US" sz="2400" dirty="0" smtClean="0">
                <a:solidFill>
                  <a:schemeClr val="bg1"/>
                </a:solidFill>
                <a:latin typeface="Palatino Linotype" pitchFamily="18" charset="0"/>
                <a:cs typeface="Times New Roman" pitchFamily="18" charset="0"/>
              </a:rPr>
              <a:t>.</a:t>
            </a: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On the Heavens </a:t>
            </a:r>
            <a:r>
              <a:rPr lang="en-US" sz="2000" dirty="0" smtClean="0">
                <a:solidFill>
                  <a:schemeClr val="bg1"/>
                </a:solidFill>
                <a:latin typeface="Times New Roman" pitchFamily="18" charset="0"/>
                <a:cs typeface="Times New Roman" pitchFamily="18" charset="0"/>
              </a:rPr>
              <a:t>289a17</a:t>
            </a:r>
          </a:p>
        </p:txBody>
      </p:sp>
      <p:sp>
        <p:nvSpPr>
          <p:cNvPr id="6" name="TextBox 5"/>
          <p:cNvSpPr txBox="1"/>
          <p:nvPr/>
        </p:nvSpPr>
        <p:spPr>
          <a:xfrm>
            <a:off x="6781800" y="6457890"/>
            <a:ext cx="23622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πῦρ, πυρός τό </a:t>
            </a:r>
            <a:r>
              <a:rPr lang="en-US" sz="2000" dirty="0" smtClean="0">
                <a:solidFill>
                  <a:schemeClr val="bg1"/>
                </a:solidFill>
                <a:latin typeface="Times New Roman" pitchFamily="18" charset="0"/>
                <a:cs typeface="Times New Roman" pitchFamily="18" charset="0"/>
              </a:rPr>
              <a:t>fire</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17254" y="6457890"/>
            <a:ext cx="1003801" cy="400110"/>
          </a:xfrm>
          <a:prstGeom prst="rect">
            <a:avLst/>
          </a:prstGeom>
          <a:noFill/>
        </p:spPr>
        <p:txBody>
          <a:bodyPr wrap="none" rtlCol="0">
            <a:spAutoFit/>
          </a:bodyPr>
          <a:lstStyle/>
          <a:p>
            <a:pPr>
              <a:defRPr/>
            </a:pPr>
            <a:r>
              <a:rPr lang="el-GR" sz="2000" dirty="0" smtClean="0">
                <a:solidFill>
                  <a:srgbClr val="FFFF00"/>
                </a:solidFill>
                <a:latin typeface="Palatino Linotype" panose="02040502050505030304" pitchFamily="18" charset="0"/>
                <a:cs typeface="Times New Roman" pitchFamily="18" charset="0"/>
              </a:rPr>
              <a:t>ἄνω </a:t>
            </a:r>
            <a:r>
              <a:rPr lang="en-US" sz="2000" dirty="0" smtClean="0">
                <a:solidFill>
                  <a:schemeClr val="bg1"/>
                </a:solidFill>
                <a:latin typeface="Times New Roman" pitchFamily="18" charset="0"/>
                <a:cs typeface="Times New Roman" pitchFamily="18" charset="0"/>
              </a:rPr>
              <a:t>up</a:t>
            </a:r>
          </a:p>
        </p:txBody>
      </p:sp>
    </p:spTree>
    <p:extLst>
      <p:ext uri="{BB962C8B-B14F-4D97-AF65-F5344CB8AC3E}">
        <p14:creationId xmlns:p14="http://schemas.microsoft.com/office/powerpoint/2010/main" val="42889215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is discussing the consistency of blood in animals, when he defines a term: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Ἰχὼρ δ’ ἐστὶν ἄπεπτον αἷμα</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i="1" dirty="0" smtClean="0">
                <a:solidFill>
                  <a:schemeClr val="bg1"/>
                </a:solidFill>
                <a:latin typeface="Times New Roman" pitchFamily="18" charset="0"/>
                <a:cs typeface="Times New Roman" pitchFamily="18" charset="0"/>
              </a:rPr>
              <a:t>History of </a:t>
            </a:r>
            <a:r>
              <a:rPr lang="en-US" sz="2000" dirty="0" smtClean="0">
                <a:solidFill>
                  <a:schemeClr val="bg1"/>
                </a:solidFill>
                <a:latin typeface="Times New Roman" pitchFamily="18" charset="0"/>
                <a:cs typeface="Times New Roman" pitchFamily="18" charset="0"/>
              </a:rPr>
              <a:t>(= </a:t>
            </a:r>
            <a:r>
              <a:rPr lang="en-US" sz="2000" i="1" dirty="0" smtClean="0">
                <a:solidFill>
                  <a:schemeClr val="bg1"/>
                </a:solidFill>
                <a:latin typeface="Times New Roman" pitchFamily="18" charset="0"/>
                <a:cs typeface="Times New Roman" pitchFamily="18" charset="0"/>
              </a:rPr>
              <a:t>Research into</a:t>
            </a:r>
            <a:r>
              <a:rPr lang="en-US" sz="2000" dirty="0" smtClean="0">
                <a:solidFill>
                  <a:schemeClr val="bg1"/>
                </a:solidFill>
                <a:latin typeface="Times New Roman" pitchFamily="18" charset="0"/>
                <a:cs typeface="Times New Roman" pitchFamily="18" charset="0"/>
              </a:rPr>
              <a:t>) </a:t>
            </a:r>
            <a:r>
              <a:rPr lang="en-US" sz="2000" i="1" dirty="0" smtClean="0">
                <a:solidFill>
                  <a:schemeClr val="bg1"/>
                </a:solidFill>
                <a:latin typeface="Times New Roman" pitchFamily="18" charset="0"/>
                <a:cs typeface="Times New Roman" pitchFamily="18" charset="0"/>
              </a:rPr>
              <a:t>Animals </a:t>
            </a:r>
            <a:r>
              <a:rPr lang="en-US" sz="2000" dirty="0" smtClean="0">
                <a:solidFill>
                  <a:schemeClr val="bg1"/>
                </a:solidFill>
                <a:latin typeface="Times New Roman" pitchFamily="18" charset="0"/>
                <a:cs typeface="Times New Roman" pitchFamily="18" charset="0"/>
              </a:rPr>
              <a:t>521b2</a:t>
            </a:r>
          </a:p>
        </p:txBody>
      </p:sp>
      <p:sp>
        <p:nvSpPr>
          <p:cNvPr id="5" name="TextBox 4"/>
          <p:cNvSpPr txBox="1"/>
          <p:nvPr/>
        </p:nvSpPr>
        <p:spPr>
          <a:xfrm>
            <a:off x="6629400" y="6445399"/>
            <a:ext cx="25146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ἰχώρ, ἰχῶρος </a:t>
            </a:r>
            <a:r>
              <a:rPr lang="el-GR" sz="2000" dirty="0">
                <a:solidFill>
                  <a:srgbClr val="FFFF00"/>
                </a:solidFill>
                <a:latin typeface="Palatino Linotype" pitchFamily="18" charset="0"/>
                <a:cs typeface="Times New Roman" pitchFamily="18" charset="0"/>
              </a:rPr>
              <a:t>ὁ</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ichor</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2" y="6150114"/>
            <a:ext cx="6172202"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ἄπεπτον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uncooked, undigested</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anose="02040502050505030304" pitchFamily="18" charset="0"/>
                <a:cs typeface="Times New Roman" pitchFamily="18" charset="0"/>
              </a:rPr>
              <a:t>δ</a:t>
            </a:r>
            <a:r>
              <a:rPr lang="en-US" sz="2000" dirty="0" smtClean="0">
                <a:solidFill>
                  <a:srgbClr val="FFFF00"/>
                </a:solidFill>
                <a:latin typeface="Palatino Linotype" panose="02040502050505030304"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anose="02040502050505030304" pitchFamily="18" charset="0"/>
                <a:cs typeface="Times New Roman" pitchFamily="18" charset="0"/>
              </a:rPr>
              <a:t>δέ</a:t>
            </a:r>
            <a:r>
              <a:rPr lang="en-US" sz="2000" dirty="0" smtClean="0">
                <a:solidFill>
                  <a:srgbClr val="FFFF00"/>
                </a:solidFill>
                <a:latin typeface="Palatino Linotype" panose="02040502050505030304"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and </a:t>
            </a:r>
          </a:p>
        </p:txBody>
      </p:sp>
    </p:spTree>
    <p:extLst>
      <p:ext uri="{BB962C8B-B14F-4D97-AF65-F5344CB8AC3E}">
        <p14:creationId xmlns:p14="http://schemas.microsoft.com/office/powerpoint/2010/main" val="42729121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The Greeks used water clocks to time speeches in the courtroom. This is the last line of a legal speech made by one of a team of prosecutors: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παραδίδωμι τὸ ὕδωρ τοῖς ἄλλοις κατηγόροις.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err="1" smtClean="0">
                <a:solidFill>
                  <a:schemeClr val="bg1"/>
                </a:solidFill>
                <a:latin typeface="Times New Roman" pitchFamily="18" charset="0"/>
                <a:cs typeface="Times New Roman" pitchFamily="18" charset="0"/>
              </a:rPr>
              <a:t>Dinarchus</a:t>
            </a:r>
            <a:r>
              <a:rPr lang="en-US" sz="2000" dirty="0" smtClean="0">
                <a:solidFill>
                  <a:schemeClr val="bg1"/>
                </a:solidFill>
                <a:latin typeface="Times New Roman" pitchFamily="18" charset="0"/>
                <a:cs typeface="Times New Roman" pitchFamily="18" charset="0"/>
              </a:rPr>
              <a:t> </a:t>
            </a:r>
            <a:r>
              <a:rPr lang="en-US" sz="2000" i="1" dirty="0" smtClean="0">
                <a:solidFill>
                  <a:schemeClr val="bg1"/>
                </a:solidFill>
                <a:latin typeface="Times New Roman" pitchFamily="18" charset="0"/>
                <a:cs typeface="Times New Roman" pitchFamily="18" charset="0"/>
              </a:rPr>
              <a:t>Against Demosthenes </a:t>
            </a:r>
            <a:r>
              <a:rPr lang="en-US" sz="2000" dirty="0" smtClean="0">
                <a:solidFill>
                  <a:schemeClr val="bg1"/>
                </a:solidFill>
                <a:latin typeface="Times New Roman" pitchFamily="18" charset="0"/>
                <a:cs typeface="Times New Roman" pitchFamily="18" charset="0"/>
              </a:rPr>
              <a:t>4.114</a:t>
            </a:r>
          </a:p>
        </p:txBody>
      </p:sp>
      <p:sp>
        <p:nvSpPr>
          <p:cNvPr id="4" name="TextBox 3"/>
          <p:cNvSpPr txBox="1"/>
          <p:nvPr/>
        </p:nvSpPr>
        <p:spPr>
          <a:xfrm>
            <a:off x="0" y="6457890"/>
            <a:ext cx="2791149"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ἄλλοις</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anose="02040502050505030304"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other   </a:t>
            </a:r>
          </a:p>
        </p:txBody>
      </p:sp>
      <p:sp>
        <p:nvSpPr>
          <p:cNvPr id="5" name="TextBox 4"/>
          <p:cNvSpPr txBox="1"/>
          <p:nvPr/>
        </p:nvSpPr>
        <p:spPr>
          <a:xfrm>
            <a:off x="5410200" y="6150114"/>
            <a:ext cx="3733800"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κατηγόροις</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anose="02040502050505030304"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prosecutor </a:t>
            </a:r>
          </a:p>
          <a:p>
            <a:pPr>
              <a:defRPr/>
            </a:pPr>
            <a:r>
              <a:rPr lang="el-GR" sz="2000" dirty="0" smtClean="0">
                <a:solidFill>
                  <a:srgbClr val="FFFF00"/>
                </a:solidFill>
                <a:latin typeface="Palatino Linotype" pitchFamily="18" charset="0"/>
                <a:cs typeface="Times New Roman" pitchFamily="18" charset="0"/>
              </a:rPr>
              <a:t>ὕδωρ</a:t>
            </a:r>
            <a:r>
              <a:rPr lang="el-GR" sz="2000" dirty="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ὕδατος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water</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21820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All the sentences here come from Classical Athenian Greek writings from the fifth and fourth centuries BC. They are unchanged, except where … indicates a short omission. </a:t>
            </a:r>
          </a:p>
          <a:p>
            <a:pPr>
              <a:defRPr/>
            </a:pPr>
            <a:r>
              <a:rPr lang="en-US" sz="2400" dirty="0" smtClean="0">
                <a:solidFill>
                  <a:schemeClr val="bg1"/>
                </a:solidFill>
                <a:latin typeface="Times New Roman" pitchFamily="18" charset="0"/>
                <a:cs typeface="Times New Roman" pitchFamily="18" charset="0"/>
              </a:rPr>
              <a:t>There are brief introductions the first time that an author is quoted and information that provides context for the quotation. </a:t>
            </a:r>
          </a:p>
          <a:p>
            <a:pPr>
              <a:defRPr/>
            </a:pPr>
            <a:r>
              <a:rPr lang="en-US" sz="2400" dirty="0" smtClean="0">
                <a:solidFill>
                  <a:schemeClr val="bg1"/>
                </a:solidFill>
                <a:latin typeface="Times New Roman" pitchFamily="18" charset="0"/>
                <a:cs typeface="Times New Roman" pitchFamily="18" charset="0"/>
              </a:rPr>
              <a:t>At the bottom of each slide are vocabulary entries and notes. These supply vocabulary and information for any words that have not yet appeared in the required vocabulary.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8578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Euripides wrote many turbulent tragedies and is reported to have lived a comparably turbulent life. During his career, he seems to have generated controversy with his plays, an artist both captivating and disturbing. </a:t>
            </a:r>
          </a:p>
          <a:p>
            <a:pPr>
              <a:defRPr/>
            </a:pPr>
            <a:r>
              <a:rPr lang="en-US" sz="2400" dirty="0" smtClean="0">
                <a:solidFill>
                  <a:schemeClr val="bg1"/>
                </a:solidFill>
                <a:latin typeface="Times New Roman" pitchFamily="18" charset="0"/>
                <a:cs typeface="Times New Roman" pitchFamily="18" charset="0"/>
              </a:rPr>
              <a:t>Among his more controversial plays was </a:t>
            </a:r>
            <a:r>
              <a:rPr lang="en-US" sz="2400" i="1" dirty="0" smtClean="0">
                <a:solidFill>
                  <a:schemeClr val="bg1"/>
                </a:solidFill>
                <a:latin typeface="Times New Roman" pitchFamily="18" charset="0"/>
                <a:cs typeface="Times New Roman" pitchFamily="18" charset="0"/>
              </a:rPr>
              <a:t>Hippolytus</a:t>
            </a:r>
            <a:r>
              <a:rPr lang="en-US" sz="2400" dirty="0" smtClean="0">
                <a:solidFill>
                  <a:schemeClr val="bg1"/>
                </a:solidFill>
                <a:latin typeface="Times New Roman" pitchFamily="18" charset="0"/>
                <a:cs typeface="Times New Roman" pitchFamily="18" charset="0"/>
              </a:rPr>
              <a:t>. It involves the family life of the mythological hero and king of Athens, </a:t>
            </a:r>
            <a:r>
              <a:rPr lang="en-US" sz="2400" dirty="0" err="1" smtClean="0">
                <a:solidFill>
                  <a:schemeClr val="bg1"/>
                </a:solidFill>
                <a:latin typeface="Times New Roman" pitchFamily="18" charset="0"/>
                <a:cs typeface="Times New Roman" pitchFamily="18" charset="0"/>
              </a:rPr>
              <a:t>Theseus</a:t>
            </a:r>
            <a:r>
              <a:rPr lang="en-US" sz="2400" dirty="0" smtClean="0">
                <a:solidFill>
                  <a:schemeClr val="bg1"/>
                </a:solidFill>
                <a:latin typeface="Times New Roman" pitchFamily="18" charset="0"/>
                <a:cs typeface="Times New Roman" pitchFamily="18" charset="0"/>
              </a:rPr>
              <a:t>. In it, Theseus’ wife, Phaedra, falls in love with Hippolytus, Theseus’ son from an earlier relationship. </a:t>
            </a:r>
            <a:r>
              <a:rPr lang="en-US" sz="2400" dirty="0" smtClean="0">
                <a:solidFill>
                  <a:schemeClr val="bg1"/>
                </a:solidFill>
                <a:latin typeface="Times New Roman" pitchFamily="18" charset="0"/>
                <a:cs typeface="Times New Roman" pitchFamily="18" charset="0"/>
              </a:rPr>
              <a:t>Two versions of this play existed in antiquity, but only one survives today, apparently the less controversial version of the two.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8578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In the surviving version of the play, Phaedra has fallen in love with </a:t>
            </a:r>
            <a:r>
              <a:rPr lang="en-US" sz="2400" dirty="0" err="1" smtClean="0">
                <a:solidFill>
                  <a:schemeClr val="bg1"/>
                </a:solidFill>
                <a:latin typeface="Times New Roman" pitchFamily="18" charset="0"/>
                <a:cs typeface="Times New Roman" pitchFamily="18" charset="0"/>
              </a:rPr>
              <a:t>Hippolytus</a:t>
            </a:r>
            <a:r>
              <a:rPr lang="en-US" sz="2400" dirty="0" smtClean="0">
                <a:solidFill>
                  <a:schemeClr val="bg1"/>
                </a:solidFill>
                <a:latin typeface="Times New Roman" pitchFamily="18" charset="0"/>
                <a:cs typeface="Times New Roman" pitchFamily="18" charset="0"/>
              </a:rPr>
              <a:t>, but </a:t>
            </a:r>
            <a:r>
              <a:rPr lang="en-US" sz="2400" dirty="0" err="1" smtClean="0">
                <a:solidFill>
                  <a:schemeClr val="bg1"/>
                </a:solidFill>
                <a:latin typeface="Times New Roman" pitchFamily="18" charset="0"/>
                <a:cs typeface="Times New Roman" pitchFamily="18" charset="0"/>
              </a:rPr>
              <a:t>Hippolytus</a:t>
            </a:r>
            <a:r>
              <a:rPr lang="en-US" sz="2400" dirty="0" smtClean="0">
                <a:solidFill>
                  <a:schemeClr val="bg1"/>
                </a:solidFill>
                <a:latin typeface="Times New Roman" pitchFamily="18" charset="0"/>
                <a:cs typeface="Times New Roman" pitchFamily="18" charset="0"/>
              </a:rPr>
              <a:t> himself hates all women. </a:t>
            </a:r>
          </a:p>
          <a:p>
            <a:pPr>
              <a:defRPr/>
            </a:pPr>
            <a:r>
              <a:rPr lang="en-US" sz="2400" dirty="0" smtClean="0">
                <a:solidFill>
                  <a:schemeClr val="bg1"/>
                </a:solidFill>
                <a:latin typeface="Times New Roman" pitchFamily="18" charset="0"/>
                <a:cs typeface="Times New Roman" pitchFamily="18" charset="0"/>
              </a:rPr>
              <a:t>When Phaedra reveals her love to </a:t>
            </a:r>
            <a:r>
              <a:rPr lang="en-US" sz="2400" dirty="0" err="1" smtClean="0">
                <a:solidFill>
                  <a:schemeClr val="bg1"/>
                </a:solidFill>
                <a:latin typeface="Times New Roman" pitchFamily="18" charset="0"/>
                <a:cs typeface="Times New Roman" pitchFamily="18" charset="0"/>
              </a:rPr>
              <a:t>Hippolytus</a:t>
            </a:r>
            <a:r>
              <a:rPr lang="en-US" sz="2400" dirty="0" smtClean="0">
                <a:solidFill>
                  <a:schemeClr val="bg1"/>
                </a:solidFill>
                <a:latin typeface="Times New Roman" pitchFamily="18" charset="0"/>
                <a:cs typeface="Times New Roman" pitchFamily="18" charset="0"/>
              </a:rPr>
              <a:t>, he rejects her completely, but swears never to reveal what she has said. </a:t>
            </a:r>
          </a:p>
          <a:p>
            <a:pPr>
              <a:defRPr/>
            </a:pPr>
            <a:r>
              <a:rPr lang="en-US" sz="2400" dirty="0" smtClean="0">
                <a:solidFill>
                  <a:schemeClr val="bg1"/>
                </a:solidFill>
                <a:latin typeface="Times New Roman" pitchFamily="18" charset="0"/>
                <a:cs typeface="Times New Roman" pitchFamily="18" charset="0"/>
              </a:rPr>
              <a:t>Phaedra commits suicide, but leaves a note claiming that </a:t>
            </a:r>
            <a:r>
              <a:rPr lang="en-US" sz="2400" dirty="0" err="1" smtClean="0">
                <a:solidFill>
                  <a:schemeClr val="bg1"/>
                </a:solidFill>
                <a:latin typeface="Times New Roman" pitchFamily="18" charset="0"/>
                <a:cs typeface="Times New Roman" pitchFamily="18" charset="0"/>
              </a:rPr>
              <a:t>Hippolytus</a:t>
            </a:r>
            <a:r>
              <a:rPr lang="en-US" sz="2400" dirty="0" smtClean="0">
                <a:solidFill>
                  <a:schemeClr val="bg1"/>
                </a:solidFill>
                <a:latin typeface="Times New Roman" pitchFamily="18" charset="0"/>
                <a:cs typeface="Times New Roman" pitchFamily="18" charset="0"/>
              </a:rPr>
              <a:t> had tried to seduce her. </a:t>
            </a:r>
          </a:p>
          <a:p>
            <a:pPr>
              <a:defRPr/>
            </a:pPr>
            <a:r>
              <a:rPr lang="en-US" sz="2400" dirty="0" smtClean="0">
                <a:solidFill>
                  <a:schemeClr val="bg1"/>
                </a:solidFill>
                <a:latin typeface="Times New Roman" pitchFamily="18" charset="0"/>
                <a:cs typeface="Times New Roman" pitchFamily="18" charset="0"/>
              </a:rPr>
              <a:t>When </a:t>
            </a:r>
            <a:r>
              <a:rPr lang="en-US" sz="2400" dirty="0" err="1" smtClean="0">
                <a:solidFill>
                  <a:schemeClr val="bg1"/>
                </a:solidFill>
                <a:latin typeface="Times New Roman" pitchFamily="18" charset="0"/>
                <a:cs typeface="Times New Roman" pitchFamily="18" charset="0"/>
              </a:rPr>
              <a:t>Theseus</a:t>
            </a:r>
            <a:r>
              <a:rPr lang="en-US" sz="2400" dirty="0" smtClean="0">
                <a:solidFill>
                  <a:schemeClr val="bg1"/>
                </a:solidFill>
                <a:latin typeface="Times New Roman" pitchFamily="18" charset="0"/>
                <a:cs typeface="Times New Roman" pitchFamily="18" charset="0"/>
              </a:rPr>
              <a:t> finds Phaedra’s body and the note, he flies into a rage against </a:t>
            </a:r>
            <a:r>
              <a:rPr lang="en-US" sz="2400" dirty="0" err="1" smtClean="0">
                <a:solidFill>
                  <a:schemeClr val="bg1"/>
                </a:solidFill>
                <a:latin typeface="Times New Roman" pitchFamily="18" charset="0"/>
                <a:cs typeface="Times New Roman" pitchFamily="18" charset="0"/>
              </a:rPr>
              <a:t>Hippolytus</a:t>
            </a:r>
            <a:r>
              <a:rPr lang="en-US" sz="2400" dirty="0" smtClean="0">
                <a:solidFill>
                  <a:schemeClr val="bg1"/>
                </a:solidFill>
                <a:latin typeface="Times New Roman" pitchFamily="18" charset="0"/>
                <a:cs typeface="Times New Roman" pitchFamily="18" charset="0"/>
              </a:rPr>
              <a:t>, who maintains his innocence but cannot violate his oath. </a:t>
            </a:r>
          </a:p>
          <a:p>
            <a:pPr>
              <a:defRPr/>
            </a:pPr>
            <a:r>
              <a:rPr lang="en-US" sz="2400" dirty="0" err="1" smtClean="0">
                <a:solidFill>
                  <a:schemeClr val="bg1"/>
                </a:solidFill>
                <a:latin typeface="Times New Roman" pitchFamily="18" charset="0"/>
                <a:cs typeface="Times New Roman" pitchFamily="18" charset="0"/>
              </a:rPr>
              <a:t>Theseus</a:t>
            </a:r>
            <a:r>
              <a:rPr lang="en-US" sz="2400" dirty="0" smtClean="0">
                <a:solidFill>
                  <a:schemeClr val="bg1"/>
                </a:solidFill>
                <a:latin typeface="Times New Roman" pitchFamily="18" charset="0"/>
                <a:cs typeface="Times New Roman" pitchFamily="18" charset="0"/>
              </a:rPr>
              <a:t> exiles his son and orders him killed. At the end of the play, </a:t>
            </a:r>
            <a:r>
              <a:rPr lang="en-US" sz="2400" dirty="0" err="1" smtClean="0">
                <a:solidFill>
                  <a:schemeClr val="bg1"/>
                </a:solidFill>
                <a:latin typeface="Times New Roman" pitchFamily="18" charset="0"/>
                <a:cs typeface="Times New Roman" pitchFamily="18" charset="0"/>
              </a:rPr>
              <a:t>Hippolytus</a:t>
            </a:r>
            <a:r>
              <a:rPr lang="en-US" sz="2400" dirty="0" smtClean="0">
                <a:solidFill>
                  <a:schemeClr val="bg1"/>
                </a:solidFill>
                <a:latin typeface="Times New Roman" pitchFamily="18" charset="0"/>
                <a:cs typeface="Times New Roman" pitchFamily="18" charset="0"/>
              </a:rPr>
              <a:t> is brought back, nearly dead, and </a:t>
            </a:r>
            <a:r>
              <a:rPr lang="en-US" sz="2400" dirty="0" err="1" smtClean="0">
                <a:solidFill>
                  <a:schemeClr val="bg1"/>
                </a:solidFill>
                <a:latin typeface="Times New Roman" pitchFamily="18" charset="0"/>
                <a:cs typeface="Times New Roman" pitchFamily="18" charset="0"/>
              </a:rPr>
              <a:t>Theseus</a:t>
            </a:r>
            <a:r>
              <a:rPr lang="en-US" sz="2400" dirty="0" smtClean="0">
                <a:solidFill>
                  <a:schemeClr val="bg1"/>
                </a:solidFill>
                <a:latin typeface="Times New Roman" pitchFamily="18" charset="0"/>
                <a:cs typeface="Times New Roman" pitchFamily="18" charset="0"/>
              </a:rPr>
              <a:t> learns of his error.</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8578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Text Box 2"/>
          <p:cNvSpPr txBox="1">
            <a:spLocks noChangeArrowheads="1"/>
          </p:cNvSpPr>
          <p:nvPr/>
        </p:nvSpPr>
        <p:spPr bwMode="auto">
          <a:xfrm>
            <a:off x="1427163" y="381000"/>
            <a:ext cx="5891212" cy="6311900"/>
          </a:xfrm>
          <a:prstGeom prst="rect">
            <a:avLst/>
          </a:prstGeom>
          <a:noFill/>
          <a:ln w="9525">
            <a:noFill/>
            <a:miter lim="800000"/>
            <a:headEnd/>
            <a:tailEnd/>
          </a:ln>
          <a:effectLst/>
        </p:spPr>
        <p:txBody>
          <a:bodyPr wrap="none">
            <a:spAutoFit/>
          </a:bodyPr>
          <a:lstStyle/>
          <a:p>
            <a:pPr algn="ctr" eaLnBrk="0" hangingPunct="0"/>
            <a:r>
              <a:rPr lang="en-US" sz="2800" b="1" dirty="0" smtClean="0">
                <a:solidFill>
                  <a:schemeClr val="bg1"/>
                </a:solidFill>
                <a:latin typeface="Times New Roman" pitchFamily="18" charset="0"/>
                <a:cs typeface="Times New Roman" pitchFamily="18" charset="0"/>
              </a:rPr>
              <a:t>Athens/</a:t>
            </a:r>
            <a:r>
              <a:rPr lang="en-US" sz="2800" b="1" dirty="0" err="1" smtClean="0">
                <a:solidFill>
                  <a:schemeClr val="bg1"/>
                </a:solidFill>
                <a:latin typeface="Times New Roman" pitchFamily="18" charset="0"/>
                <a:cs typeface="Times New Roman" pitchFamily="18" charset="0"/>
              </a:rPr>
              <a:t>Troezen</a:t>
            </a:r>
            <a:endParaRPr lang="en-US" sz="2800" b="1" u="sng" dirty="0">
              <a:solidFill>
                <a:schemeClr val="bg1"/>
              </a:solidFill>
              <a:latin typeface="Times New Roman" pitchFamily="18" charset="0"/>
              <a:cs typeface="Times New Roman" pitchFamily="18" charset="0"/>
            </a:endParaRPr>
          </a:p>
          <a:p>
            <a:pPr algn="ctr" eaLnBrk="0" hangingPunct="0"/>
            <a:endParaRPr lang="en-US" sz="2800" dirty="0">
              <a:solidFill>
                <a:schemeClr val="bg1"/>
              </a:solidFill>
              <a:latin typeface="Times New Roman" pitchFamily="18" charset="0"/>
              <a:cs typeface="Times New Roman" pitchFamily="18" charset="0"/>
            </a:endParaRPr>
          </a:p>
          <a:p>
            <a:pPr algn="ctr" eaLnBrk="0" hangingPunct="0"/>
            <a:r>
              <a:rPr lang="en-US" sz="2800" dirty="0" err="1">
                <a:solidFill>
                  <a:schemeClr val="bg1"/>
                </a:solidFill>
                <a:latin typeface="Times New Roman" pitchFamily="18" charset="0"/>
                <a:cs typeface="Times New Roman" pitchFamily="18" charset="0"/>
              </a:rPr>
              <a:t>Pittheus</a:t>
            </a:r>
            <a:endParaRPr lang="en-US" sz="2800" dirty="0">
              <a:solidFill>
                <a:schemeClr val="bg1"/>
              </a:solidFill>
              <a:latin typeface="Times New Roman" pitchFamily="18" charset="0"/>
              <a:cs typeface="Times New Roman" pitchFamily="18" charset="0"/>
            </a:endParaRPr>
          </a:p>
          <a:p>
            <a:pPr algn="ctr" eaLnBrk="0" hangingPunct="0"/>
            <a:endParaRPr lang="en-US" sz="2800" dirty="0">
              <a:solidFill>
                <a:schemeClr val="bg1"/>
              </a:solidFill>
              <a:latin typeface="Times New Roman" pitchFamily="18" charset="0"/>
              <a:cs typeface="Times New Roman" pitchFamily="18" charset="0"/>
            </a:endParaRPr>
          </a:p>
          <a:p>
            <a:pPr algn="ctr" eaLnBrk="0" hangingPunct="0"/>
            <a:r>
              <a:rPr lang="en-US" sz="2800" dirty="0">
                <a:solidFill>
                  <a:schemeClr val="bg1"/>
                </a:solidFill>
                <a:latin typeface="Times New Roman" pitchFamily="18" charset="0"/>
                <a:cs typeface="Times New Roman" pitchFamily="18" charset="0"/>
              </a:rPr>
              <a:t>Poseidon + </a:t>
            </a:r>
            <a:r>
              <a:rPr lang="en-US" sz="2800" dirty="0" err="1">
                <a:solidFill>
                  <a:schemeClr val="bg1"/>
                </a:solidFill>
                <a:latin typeface="Times New Roman" pitchFamily="18" charset="0"/>
                <a:cs typeface="Times New Roman" pitchFamily="18" charset="0"/>
              </a:rPr>
              <a:t>Aethra</a:t>
            </a:r>
            <a:r>
              <a:rPr lang="en-US" sz="2800" dirty="0">
                <a:solidFill>
                  <a:schemeClr val="bg1"/>
                </a:solidFill>
                <a:latin typeface="Times New Roman" pitchFamily="18" charset="0"/>
                <a:cs typeface="Times New Roman" pitchFamily="18" charset="0"/>
              </a:rPr>
              <a:t>			</a:t>
            </a:r>
          </a:p>
          <a:p>
            <a:pPr algn="ctr" eaLnBrk="0" hangingPunct="0"/>
            <a:r>
              <a:rPr lang="en-US" sz="2800" dirty="0" err="1">
                <a:solidFill>
                  <a:schemeClr val="bg1"/>
                </a:solidFill>
                <a:latin typeface="Times New Roman" pitchFamily="18" charset="0"/>
                <a:cs typeface="Times New Roman" pitchFamily="18" charset="0"/>
              </a:rPr>
              <a:t>Aegeus</a:t>
            </a:r>
            <a:r>
              <a:rPr lang="en-US" sz="2800" dirty="0">
                <a:solidFill>
                  <a:schemeClr val="bg1"/>
                </a:solidFill>
                <a:latin typeface="Times New Roman" pitchFamily="18" charset="0"/>
                <a:cs typeface="Times New Roman" pitchFamily="18" charset="0"/>
              </a:rPr>
              <a:t>				</a:t>
            </a:r>
          </a:p>
          <a:p>
            <a:pPr algn="ctr" eaLnBrk="0" hangingPunct="0"/>
            <a:endParaRPr lang="en-US" sz="2800" dirty="0">
              <a:solidFill>
                <a:schemeClr val="bg1"/>
              </a:solidFill>
              <a:latin typeface="Times New Roman" pitchFamily="18" charset="0"/>
              <a:cs typeface="Times New Roman" pitchFamily="18" charset="0"/>
            </a:endParaRPr>
          </a:p>
          <a:p>
            <a:pPr algn="ctr" eaLnBrk="0" hangingPunct="0"/>
            <a:r>
              <a:rPr lang="en-US" sz="2800" dirty="0">
                <a:solidFill>
                  <a:schemeClr val="bg1"/>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Theseus</a:t>
            </a:r>
            <a:r>
              <a:rPr lang="en-US" sz="2800" dirty="0">
                <a:solidFill>
                  <a:schemeClr val="bg1"/>
                </a:solidFill>
                <a:latin typeface="Times New Roman" pitchFamily="18" charset="0"/>
                <a:cs typeface="Times New Roman" pitchFamily="18" charset="0"/>
              </a:rPr>
              <a:t>	+ </a:t>
            </a:r>
            <a:r>
              <a:rPr lang="en-US" sz="2800" dirty="0" err="1">
                <a:solidFill>
                  <a:schemeClr val="bg1"/>
                </a:solidFill>
                <a:latin typeface="Times New Roman" pitchFamily="18" charset="0"/>
                <a:cs typeface="Times New Roman" pitchFamily="18" charset="0"/>
              </a:rPr>
              <a:t>Antiope</a:t>
            </a:r>
            <a:r>
              <a:rPr lang="en-US" sz="2800" dirty="0">
                <a:solidFill>
                  <a:schemeClr val="bg1"/>
                </a:solidFill>
                <a:latin typeface="Times New Roman" pitchFamily="18" charset="0"/>
                <a:cs typeface="Times New Roman" pitchFamily="18" charset="0"/>
              </a:rPr>
              <a:t> (Amazon)</a:t>
            </a:r>
          </a:p>
          <a:p>
            <a:pPr algn="ctr" eaLnBrk="0" hangingPunct="0"/>
            <a:endParaRPr lang="en-US" sz="2800" dirty="0">
              <a:solidFill>
                <a:schemeClr val="bg1"/>
              </a:solidFill>
              <a:latin typeface="Times New Roman" pitchFamily="18" charset="0"/>
              <a:cs typeface="Times New Roman" pitchFamily="18" charset="0"/>
            </a:endParaRPr>
          </a:p>
          <a:p>
            <a:pPr algn="ctr" eaLnBrk="0" hangingPunct="0"/>
            <a:r>
              <a:rPr lang="en-US" sz="2800" b="1" dirty="0">
                <a:solidFill>
                  <a:srgbClr val="FFFF00"/>
                </a:solidFill>
                <a:latin typeface="Times New Roman" pitchFamily="18" charset="0"/>
                <a:cs typeface="Times New Roman" pitchFamily="18" charset="0"/>
              </a:rPr>
              <a:t>	</a:t>
            </a:r>
            <a:r>
              <a:rPr lang="en-US" sz="2800" b="1" dirty="0" err="1">
                <a:solidFill>
                  <a:srgbClr val="FFFF00"/>
                </a:solidFill>
                <a:latin typeface="Times New Roman" pitchFamily="18" charset="0"/>
                <a:cs typeface="Times New Roman" pitchFamily="18" charset="0"/>
              </a:rPr>
              <a:t>Hippolytus</a:t>
            </a:r>
            <a:endParaRPr lang="en-US" sz="2800" b="1" dirty="0">
              <a:solidFill>
                <a:srgbClr val="FFFF00"/>
              </a:solidFill>
              <a:latin typeface="Times New Roman" pitchFamily="18" charset="0"/>
              <a:cs typeface="Times New Roman" pitchFamily="18" charset="0"/>
            </a:endParaRPr>
          </a:p>
          <a:p>
            <a:pPr algn="ctr" eaLnBrk="0" hangingPunct="0"/>
            <a:endParaRPr lang="en-US" sz="2800" b="1" dirty="0">
              <a:solidFill>
                <a:srgbClr val="FFFF00"/>
              </a:solidFill>
              <a:latin typeface="Times New Roman" pitchFamily="18" charset="0"/>
              <a:cs typeface="Times New Roman" pitchFamily="18" charset="0"/>
            </a:endParaRPr>
          </a:p>
          <a:p>
            <a:pPr algn="ctr" eaLnBrk="0" hangingPunct="0"/>
            <a:r>
              <a:rPr lang="en-US" sz="2800" dirty="0">
                <a:solidFill>
                  <a:schemeClr val="bg1"/>
                </a:solidFill>
                <a:latin typeface="Times New Roman" pitchFamily="18" charset="0"/>
                <a:cs typeface="Times New Roman" pitchFamily="18" charset="0"/>
              </a:rPr>
              <a:t>	   + </a:t>
            </a:r>
            <a:r>
              <a:rPr lang="en-US" sz="2800" b="1" dirty="0">
                <a:solidFill>
                  <a:srgbClr val="FFFF00"/>
                </a:solidFill>
                <a:latin typeface="Times New Roman" pitchFamily="18" charset="0"/>
                <a:cs typeface="Times New Roman" pitchFamily="18" charset="0"/>
              </a:rPr>
              <a:t>Phaedra</a:t>
            </a:r>
            <a:endParaRPr lang="en-US" b="1" dirty="0">
              <a:solidFill>
                <a:srgbClr val="FFFF00"/>
              </a:solidFill>
              <a:latin typeface="Times New Roman" pitchFamily="18" charset="0"/>
              <a:cs typeface="Times New Roman" pitchFamily="18" charset="0"/>
            </a:endParaRPr>
          </a:p>
          <a:p>
            <a:pPr algn="ctr" eaLnBrk="0" hangingPunct="0"/>
            <a:endParaRPr lang="en-US" dirty="0">
              <a:solidFill>
                <a:schemeClr val="bg1"/>
              </a:solidFill>
              <a:latin typeface="Times New Roman" pitchFamily="18" charset="0"/>
              <a:cs typeface="Times New Roman" pitchFamily="18" charset="0"/>
            </a:endParaRPr>
          </a:p>
          <a:p>
            <a:pPr algn="ctr" eaLnBrk="0" hangingPunct="0"/>
            <a:endParaRPr lang="en-US" dirty="0">
              <a:solidFill>
                <a:schemeClr val="bg1"/>
              </a:solidFill>
              <a:latin typeface="Times New Roman" pitchFamily="18" charset="0"/>
              <a:cs typeface="Times New Roman" pitchFamily="18" charset="0"/>
            </a:endParaRPr>
          </a:p>
          <a:p>
            <a:pPr algn="ctr" eaLnBrk="0" hangingPunct="0"/>
            <a:r>
              <a:rPr lang="en-US" dirty="0">
                <a:solidFill>
                  <a:schemeClr val="bg1"/>
                </a:solidFill>
                <a:latin typeface="Times New Roman" pitchFamily="18" charset="0"/>
                <a:cs typeface="Times New Roman" pitchFamily="18" charset="0"/>
              </a:rPr>
              <a:t>children</a:t>
            </a:r>
          </a:p>
        </p:txBody>
      </p:sp>
      <p:sp>
        <p:nvSpPr>
          <p:cNvPr id="219139" name="Line 3"/>
          <p:cNvSpPr>
            <a:spLocks noChangeShapeType="1"/>
          </p:cNvSpPr>
          <p:nvPr/>
        </p:nvSpPr>
        <p:spPr bwMode="auto">
          <a:xfrm flipH="1">
            <a:off x="3581400" y="2590800"/>
            <a:ext cx="0" cy="838200"/>
          </a:xfrm>
          <a:prstGeom prst="line">
            <a:avLst/>
          </a:prstGeom>
          <a:noFill/>
          <a:ln w="9525">
            <a:solidFill>
              <a:schemeClr val="bg1"/>
            </a:solidFill>
            <a:round/>
            <a:headEnd/>
            <a:tailEnd/>
          </a:ln>
          <a:effectLst/>
        </p:spPr>
        <p:txBody>
          <a:bodyPr/>
          <a:lstStyle/>
          <a:p>
            <a:endParaRPr lang="en-US"/>
          </a:p>
        </p:txBody>
      </p:sp>
      <p:sp>
        <p:nvSpPr>
          <p:cNvPr id="219141" name="Line 5"/>
          <p:cNvSpPr>
            <a:spLocks noChangeShapeType="1"/>
          </p:cNvSpPr>
          <p:nvPr/>
        </p:nvSpPr>
        <p:spPr bwMode="auto">
          <a:xfrm>
            <a:off x="4343400" y="3886200"/>
            <a:ext cx="0" cy="533400"/>
          </a:xfrm>
          <a:prstGeom prst="line">
            <a:avLst/>
          </a:prstGeom>
          <a:noFill/>
          <a:ln w="9525">
            <a:solidFill>
              <a:schemeClr val="bg1"/>
            </a:solidFill>
            <a:round/>
            <a:headEnd/>
            <a:tailEnd/>
          </a:ln>
          <a:effectLst/>
        </p:spPr>
        <p:txBody>
          <a:bodyPr/>
          <a:lstStyle/>
          <a:p>
            <a:endParaRPr lang="en-US"/>
          </a:p>
        </p:txBody>
      </p:sp>
      <p:sp>
        <p:nvSpPr>
          <p:cNvPr id="219145" name="Line 9"/>
          <p:cNvSpPr>
            <a:spLocks noChangeShapeType="1"/>
          </p:cNvSpPr>
          <p:nvPr/>
        </p:nvSpPr>
        <p:spPr bwMode="auto">
          <a:xfrm>
            <a:off x="4343400" y="1676400"/>
            <a:ext cx="0" cy="533400"/>
          </a:xfrm>
          <a:prstGeom prst="line">
            <a:avLst/>
          </a:prstGeom>
          <a:noFill/>
          <a:ln w="9525">
            <a:solidFill>
              <a:schemeClr val="bg1"/>
            </a:solidFill>
            <a:round/>
            <a:headEnd/>
            <a:tailEnd/>
          </a:ln>
          <a:effectLst/>
        </p:spPr>
        <p:txBody>
          <a:bodyPr/>
          <a:lstStyle/>
          <a:p>
            <a:endParaRPr lang="en-US"/>
          </a:p>
        </p:txBody>
      </p:sp>
      <p:sp>
        <p:nvSpPr>
          <p:cNvPr id="219146" name="Line 10"/>
          <p:cNvSpPr>
            <a:spLocks noChangeShapeType="1"/>
          </p:cNvSpPr>
          <p:nvPr/>
        </p:nvSpPr>
        <p:spPr bwMode="auto">
          <a:xfrm>
            <a:off x="4267200" y="5562600"/>
            <a:ext cx="0" cy="609600"/>
          </a:xfrm>
          <a:prstGeom prst="line">
            <a:avLst/>
          </a:prstGeom>
          <a:noFill/>
          <a:ln w="9525">
            <a:solidFill>
              <a:schemeClr val="bg1"/>
            </a:solidFill>
            <a:round/>
            <a:headEnd/>
            <a:tailEnd/>
          </a:ln>
          <a:effectLst/>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the final conversation between father and son, the dying </a:t>
            </a:r>
            <a:r>
              <a:rPr lang="en-US" sz="2000" dirty="0" err="1" smtClean="0">
                <a:solidFill>
                  <a:schemeClr val="bg1"/>
                </a:solidFill>
                <a:latin typeface="Times New Roman" pitchFamily="18" charset="0"/>
                <a:cs typeface="Times New Roman" pitchFamily="18" charset="0"/>
              </a:rPr>
              <a:t>Hippolytus</a:t>
            </a:r>
            <a:r>
              <a:rPr lang="en-US" sz="2000" dirty="0" smtClean="0">
                <a:solidFill>
                  <a:schemeClr val="bg1"/>
                </a:solidFill>
                <a:latin typeface="Times New Roman" pitchFamily="18" charset="0"/>
                <a:cs typeface="Times New Roman" pitchFamily="18" charset="0"/>
              </a:rPr>
              <a:t> forgives his father for the murder. </a:t>
            </a:r>
            <a:r>
              <a:rPr lang="en-US" sz="2000" dirty="0" err="1" smtClean="0">
                <a:solidFill>
                  <a:schemeClr val="bg1"/>
                </a:solidFill>
                <a:latin typeface="Times New Roman" pitchFamily="18" charset="0"/>
                <a:cs typeface="Times New Roman" pitchFamily="18" charset="0"/>
              </a:rPr>
              <a:t>Theseus</a:t>
            </a:r>
            <a:r>
              <a:rPr lang="en-US" sz="2000" dirty="0" smtClean="0">
                <a:solidFill>
                  <a:schemeClr val="bg1"/>
                </a:solidFill>
                <a:latin typeface="Times New Roman" pitchFamily="18" charset="0"/>
                <a:cs typeface="Times New Roman" pitchFamily="18" charset="0"/>
              </a:rPr>
              <a:t> replies: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τί φῄς; ἀφίης αἵματός μ’ ἐλεύθερον;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smtClean="0">
                <a:solidFill>
                  <a:schemeClr val="bg1"/>
                </a:solidFill>
                <a:latin typeface="Times New Roman" pitchFamily="18" charset="0"/>
                <a:cs typeface="Times New Roman" pitchFamily="18" charset="0"/>
              </a:rPr>
              <a:t>Hippolytus </a:t>
            </a:r>
            <a:r>
              <a:rPr lang="en-US" sz="2000" dirty="0" smtClean="0">
                <a:solidFill>
                  <a:schemeClr val="bg1"/>
                </a:solidFill>
                <a:latin typeface="Times New Roman" pitchFamily="18" charset="0"/>
                <a:cs typeface="Times New Roman" pitchFamily="18" charset="0"/>
              </a:rPr>
              <a:t>1450 </a:t>
            </a:r>
          </a:p>
        </p:txBody>
      </p:sp>
      <p:sp>
        <p:nvSpPr>
          <p:cNvPr id="4" name="TextBox 3"/>
          <p:cNvSpPr txBox="1"/>
          <p:nvPr/>
        </p:nvSpPr>
        <p:spPr>
          <a:xfrm>
            <a:off x="0" y="6468421"/>
            <a:ext cx="3034805"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ἐλεύθερον</a:t>
            </a:r>
            <a:r>
              <a:rPr lang="el-GR"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anose="02040502050505030304"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free</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6928999" y="6150114"/>
            <a:ext cx="2210990"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μ’ </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με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me</a:t>
            </a:r>
          </a:p>
          <a:p>
            <a:pPr>
              <a:defRPr/>
            </a:pPr>
            <a:r>
              <a:rPr lang="el-GR" sz="2000" dirty="0" smtClean="0">
                <a:solidFill>
                  <a:srgbClr val="FFFF00"/>
                </a:solidFill>
                <a:latin typeface="Palatino Linotype" pitchFamily="18" charset="0"/>
                <a:cs typeface="Times New Roman" pitchFamily="18" charset="0"/>
              </a:rPr>
              <a:t>τί</a:t>
            </a:r>
            <a:r>
              <a:rPr lang="en-US" sz="2000" dirty="0" smtClean="0">
                <a:solidFill>
                  <a:schemeClr val="bg1"/>
                </a:solidFill>
                <a:latin typeface="Times New Roman" pitchFamily="18" charset="0"/>
                <a:cs typeface="Times New Roman" pitchFamily="18" charset="0"/>
              </a:rPr>
              <a:t> what?</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2182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Euripides</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also wrote a tragedy about Hercules. </a:t>
            </a:r>
          </a:p>
          <a:p>
            <a:pPr>
              <a:defRPr/>
            </a:pPr>
            <a:r>
              <a:rPr lang="en-US" sz="2400" dirty="0" smtClean="0">
                <a:solidFill>
                  <a:schemeClr val="bg1"/>
                </a:solidFill>
                <a:latin typeface="Times New Roman" pitchFamily="18" charset="0"/>
                <a:cs typeface="Times New Roman" pitchFamily="18" charset="0"/>
              </a:rPr>
              <a:t>When the play opens, Hercules is away, engaged in his famous Twelve Labors. Back home at Thebes, Hercules’ wife, children and stepfather (</a:t>
            </a:r>
            <a:r>
              <a:rPr lang="en-US" sz="2400" dirty="0" err="1" smtClean="0">
                <a:solidFill>
                  <a:schemeClr val="bg1"/>
                </a:solidFill>
                <a:latin typeface="Times New Roman" pitchFamily="18" charset="0"/>
                <a:cs typeface="Times New Roman" pitchFamily="18" charset="0"/>
              </a:rPr>
              <a:t>Amphitryo</a:t>
            </a:r>
            <a:r>
              <a:rPr lang="en-US" sz="2400" dirty="0" smtClean="0">
                <a:solidFill>
                  <a:schemeClr val="bg1"/>
                </a:solidFill>
                <a:latin typeface="Times New Roman" pitchFamily="18" charset="0"/>
                <a:cs typeface="Times New Roman" pitchFamily="18" charset="0"/>
              </a:rPr>
              <a:t>) are being terrorized by a usurper named </a:t>
            </a:r>
            <a:r>
              <a:rPr lang="en-US" sz="2400" dirty="0" err="1" smtClean="0">
                <a:solidFill>
                  <a:schemeClr val="bg1"/>
                </a:solidFill>
                <a:latin typeface="Times New Roman" pitchFamily="18" charset="0"/>
                <a:cs typeface="Times New Roman" pitchFamily="18" charset="0"/>
              </a:rPr>
              <a:t>Lycus</a:t>
            </a:r>
            <a:r>
              <a:rPr lang="en-US" sz="2400" dirty="0" smtClean="0">
                <a:solidFill>
                  <a:schemeClr val="bg1"/>
                </a:solidFill>
                <a:latin typeface="Times New Roman" pitchFamily="18" charset="0"/>
                <a:cs typeface="Times New Roman" pitchFamily="18" charset="0"/>
              </a:rPr>
              <a:t> (whose name means “wolf”). </a:t>
            </a:r>
          </a:p>
          <a:p>
            <a:pPr>
              <a:defRPr/>
            </a:pPr>
            <a:r>
              <a:rPr lang="en-US" sz="2400" dirty="0" err="1" smtClean="0">
                <a:solidFill>
                  <a:schemeClr val="bg1"/>
                </a:solidFill>
                <a:latin typeface="Times New Roman" pitchFamily="18" charset="0"/>
                <a:cs typeface="Times New Roman" pitchFamily="18" charset="0"/>
              </a:rPr>
              <a:t>Lycus</a:t>
            </a:r>
            <a:r>
              <a:rPr lang="en-US" sz="2400" dirty="0" smtClean="0">
                <a:solidFill>
                  <a:schemeClr val="bg1"/>
                </a:solidFill>
                <a:latin typeface="Times New Roman" pitchFamily="18" charset="0"/>
                <a:cs typeface="Times New Roman" pitchFamily="18" charset="0"/>
              </a:rPr>
              <a:t> charges that Hercules is in fact a cowardly fraud, in part because he uses a bow and arrows rather than fighting like a warrior with sword and shield. </a:t>
            </a:r>
          </a:p>
          <a:p>
            <a:pPr>
              <a:defRPr/>
            </a:pPr>
            <a:r>
              <a:rPr lang="en-US" sz="2400" dirty="0" err="1" smtClean="0">
                <a:solidFill>
                  <a:schemeClr val="bg1"/>
                </a:solidFill>
                <a:latin typeface="Times New Roman" pitchFamily="18" charset="0"/>
                <a:cs typeface="Times New Roman" pitchFamily="18" charset="0"/>
              </a:rPr>
              <a:t>Amphitryo</a:t>
            </a:r>
            <a:r>
              <a:rPr lang="en-US" sz="2400" dirty="0" smtClean="0">
                <a:solidFill>
                  <a:schemeClr val="bg1"/>
                </a:solidFill>
                <a:latin typeface="Times New Roman" pitchFamily="18" charset="0"/>
                <a:cs typeface="Times New Roman" pitchFamily="18" charset="0"/>
              </a:rPr>
              <a:t>, of course, defends Hercules and his use of the bow and arrows. </a:t>
            </a: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635597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As part of his defense, </a:t>
            </a:r>
            <a:r>
              <a:rPr lang="en-US" sz="2000" dirty="0" err="1" smtClean="0">
                <a:solidFill>
                  <a:schemeClr val="bg1"/>
                </a:solidFill>
                <a:latin typeface="Times New Roman" pitchFamily="18" charset="0"/>
                <a:cs typeface="Times New Roman" pitchFamily="18" charset="0"/>
              </a:rPr>
              <a:t>Amphitryo</a:t>
            </a:r>
            <a:r>
              <a:rPr lang="en-US" sz="2000" dirty="0" smtClean="0">
                <a:solidFill>
                  <a:schemeClr val="bg1"/>
                </a:solidFill>
                <a:latin typeface="Times New Roman" pitchFamily="18" charset="0"/>
                <a:cs typeface="Times New Roman" pitchFamily="18" charset="0"/>
              </a:rPr>
              <a:t> argues that an archer is a smarter fighter than a hoplite (who use sword and shield), saying that: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τὸ σῶμά τ’ οὐ δίδωσι τοῖς </a:t>
            </a:r>
            <a:r>
              <a:rPr lang="el-GR" sz="2400" dirty="0" smtClean="0">
                <a:solidFill>
                  <a:schemeClr val="bg1"/>
                </a:solidFill>
                <a:latin typeface="Palatino Linotype" pitchFamily="18" charset="0"/>
                <a:cs typeface="Times New Roman" pitchFamily="18" charset="0"/>
              </a:rPr>
              <a:t>ἐναντίοις.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smtClean="0">
                <a:solidFill>
                  <a:schemeClr val="bg1"/>
                </a:solidFill>
                <a:latin typeface="Times New Roman" pitchFamily="18" charset="0"/>
                <a:cs typeface="Times New Roman" pitchFamily="18" charset="0"/>
              </a:rPr>
              <a:t>Hercules </a:t>
            </a:r>
            <a:r>
              <a:rPr lang="en-US" sz="2000" dirty="0" smtClean="0">
                <a:solidFill>
                  <a:schemeClr val="bg1"/>
                </a:solidFill>
                <a:latin typeface="Times New Roman" pitchFamily="18" charset="0"/>
                <a:cs typeface="Times New Roman" pitchFamily="18" charset="0"/>
              </a:rPr>
              <a:t>200 </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7747464" y="6468421"/>
            <a:ext cx="1396536"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τ‘ </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τε</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and </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0" y="6468421"/>
            <a:ext cx="3461204"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ἐναντίοις</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anose="02040502050505030304"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opposition</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7170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7584</TotalTime>
  <Words>1689</Words>
  <Application>Microsoft Office PowerPoint</Application>
  <PresentationFormat>On-screen Show (4:3)</PresentationFormat>
  <Paragraphs>212</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Ancient Greek for Everyone: A New Digital Resource for Beginning Greek  Units 3 part 3:  Neuter Nouns Classical Reading</vt:lpstr>
      <vt:lpstr>Ancient Greek for Everyone</vt:lpstr>
      <vt:lpstr>Ancient Greek for Everyone</vt:lpstr>
      <vt:lpstr>Ancient Greek for Everyone</vt:lpstr>
      <vt:lpstr>Ancient Greek for Everyone</vt:lpstr>
      <vt:lpstr>PowerPoint Presentation</vt:lpstr>
      <vt:lpstr>Ancient Greek for Everyone</vt:lpstr>
      <vt:lpstr>Ancient Greek for Everyone</vt:lpstr>
      <vt:lpstr>Ancient Greek for Everyone</vt:lpstr>
      <vt:lpstr>Ancient Greek for Everyone</vt:lpstr>
      <vt:lpstr>PowerPoint Presentation</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561</cp:revision>
  <dcterms:created xsi:type="dcterms:W3CDTF">2012-08-17T18:41:45Z</dcterms:created>
  <dcterms:modified xsi:type="dcterms:W3CDTF">2015-06-18T21:11:40Z</dcterms:modified>
</cp:coreProperties>
</file>